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00" r:id="rId18"/>
    <p:sldId id="302" r:id="rId19"/>
    <p:sldId id="303" r:id="rId20"/>
    <p:sldId id="274" r:id="rId21"/>
    <p:sldId id="305" r:id="rId22"/>
    <p:sldId id="304" r:id="rId23"/>
    <p:sldId id="275" r:id="rId24"/>
    <p:sldId id="301" r:id="rId25"/>
    <p:sldId id="273" r:id="rId26"/>
    <p:sldId id="278" r:id="rId27"/>
    <p:sldId id="276" r:id="rId28"/>
    <p:sldId id="277" r:id="rId29"/>
    <p:sldId id="306" r:id="rId30"/>
    <p:sldId id="280" r:id="rId31"/>
    <p:sldId id="307" r:id="rId32"/>
    <p:sldId id="308" r:id="rId33"/>
    <p:sldId id="309" r:id="rId34"/>
    <p:sldId id="310" r:id="rId35"/>
    <p:sldId id="282" r:id="rId36"/>
    <p:sldId id="283" r:id="rId37"/>
    <p:sldId id="284" r:id="rId38"/>
    <p:sldId id="285" r:id="rId39"/>
    <p:sldId id="286" r:id="rId40"/>
    <p:sldId id="287" r:id="rId41"/>
    <p:sldId id="288" r:id="rId42"/>
    <p:sldId id="289" r:id="rId43"/>
    <p:sldId id="311" r:id="rId44"/>
    <p:sldId id="312" r:id="rId45"/>
    <p:sldId id="314" r:id="rId46"/>
    <p:sldId id="315" r:id="rId47"/>
    <p:sldId id="316" r:id="rId48"/>
    <p:sldId id="292" r:id="rId49"/>
    <p:sldId id="294" r:id="rId50"/>
    <p:sldId id="321" r:id="rId51"/>
    <p:sldId id="327" r:id="rId52"/>
    <p:sldId id="318" r:id="rId53"/>
    <p:sldId id="319" r:id="rId54"/>
    <p:sldId id="296" r:id="rId55"/>
    <p:sldId id="297" r:id="rId56"/>
    <p:sldId id="329" r:id="rId57"/>
    <p:sldId id="336" r:id="rId58"/>
    <p:sldId id="337" r:id="rId59"/>
    <p:sldId id="338" r:id="rId60"/>
    <p:sldId id="334" r:id="rId61"/>
    <p:sldId id="299"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orient="horz" pos="2900">
          <p15:clr>
            <a:srgbClr val="9AA0A6"/>
          </p15:clr>
        </p15:guide>
        <p15:guide id="3" pos="451">
          <p15:clr>
            <a:srgbClr val="9AA0A6"/>
          </p15:clr>
        </p15:guide>
        <p15:guide id="4" pos="5309">
          <p15:clr>
            <a:srgbClr val="9AA0A6"/>
          </p15:clr>
        </p15:guide>
        <p15:guide id="5" orient="horz" pos="602">
          <p15:clr>
            <a:srgbClr val="FF0000"/>
          </p15:clr>
        </p15:guide>
        <p15:guide id="6" pos="1152">
          <p15:clr>
            <a:srgbClr val="9AA0A6"/>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h7bJFH29d460G6L5Q37dWmJiiH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6362" autoAdjust="0"/>
  </p:normalViewPr>
  <p:slideViewPr>
    <p:cSldViewPr snapToGrid="0">
      <p:cViewPr varScale="1">
        <p:scale>
          <a:sx n="145" d="100"/>
          <a:sy n="145" d="100"/>
        </p:scale>
        <p:origin x="360" y="120"/>
      </p:cViewPr>
      <p:guideLst>
        <p:guide orient="horz" pos="340"/>
        <p:guide orient="horz" pos="2900"/>
        <p:guide pos="451"/>
        <p:guide pos="5309"/>
        <p:guide orient="horz" pos="602"/>
        <p:guide pos="11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8159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4229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2861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81606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7426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0759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33913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3107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1731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0781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5361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1261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0928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261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8929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2336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671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09579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150681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1925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2f9475a2b2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32f9475a2b2_5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10347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50326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16218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572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2f9475a2b2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32f9475a2b2_5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2505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10"/>
        <p:cNvGrpSpPr/>
        <p:nvPr/>
      </p:nvGrpSpPr>
      <p:grpSpPr>
        <a:xfrm>
          <a:off x="0" y="0"/>
          <a:ext cx="0" cy="0"/>
          <a:chOff x="0" y="0"/>
          <a:chExt cx="0" cy="0"/>
        </a:xfrm>
      </p:grpSpPr>
      <p:pic>
        <p:nvPicPr>
          <p:cNvPr id="11" name="Google Shape;11;p44"/>
          <p:cNvPicPr preferRelativeResize="0"/>
          <p:nvPr/>
        </p:nvPicPr>
        <p:blipFill rotWithShape="1">
          <a:blip r:embed="rId2">
            <a:alphaModFix/>
          </a:blip>
          <a:srcRect l="29" r="39"/>
          <a:stretch/>
        </p:blipFill>
        <p:spPr>
          <a:xfrm>
            <a:off x="-20650" y="-7975"/>
            <a:ext cx="9185299" cy="5159450"/>
          </a:xfrm>
          <a:prstGeom prst="rect">
            <a:avLst/>
          </a:prstGeom>
          <a:noFill/>
          <a:ln>
            <a:noFill/>
          </a:ln>
        </p:spPr>
      </p:pic>
      <p:sp>
        <p:nvSpPr>
          <p:cNvPr id="12" name="Google Shape;12;p44"/>
          <p:cNvSpPr txBox="1">
            <a:spLocks noGrp="1"/>
          </p:cNvSpPr>
          <p:nvPr>
            <p:ph type="ctrTitle"/>
          </p:nvPr>
        </p:nvSpPr>
        <p:spPr>
          <a:xfrm>
            <a:off x="1420815" y="1158625"/>
            <a:ext cx="6302400" cy="183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91919"/>
              </a:buClr>
              <a:buSzPts val="5200"/>
              <a:buNone/>
              <a:defRPr sz="5200">
                <a:latin typeface="Alice"/>
                <a:ea typeface="Alice"/>
                <a:cs typeface="Alice"/>
                <a:sym typeface="Alic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3" name="Google Shape;13;p44"/>
          <p:cNvSpPr txBox="1">
            <a:spLocks noGrp="1"/>
          </p:cNvSpPr>
          <p:nvPr>
            <p:ph type="subTitle" idx="1"/>
          </p:nvPr>
        </p:nvSpPr>
        <p:spPr>
          <a:xfrm>
            <a:off x="1420800" y="3386925"/>
            <a:ext cx="6302400" cy="40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latin typeface="Work Sans"/>
                <a:ea typeface="Work Sans"/>
                <a:cs typeface="Work Sans"/>
                <a:sym typeface="Work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79"/>
        <p:cNvGrpSpPr/>
        <p:nvPr/>
      </p:nvGrpSpPr>
      <p:grpSpPr>
        <a:xfrm>
          <a:off x="0" y="0"/>
          <a:ext cx="0" cy="0"/>
          <a:chOff x="0" y="0"/>
          <a:chExt cx="0" cy="0"/>
        </a:xfrm>
      </p:grpSpPr>
      <p:pic>
        <p:nvPicPr>
          <p:cNvPr id="80" name="Google Shape;80;p53"/>
          <p:cNvPicPr preferRelativeResize="0"/>
          <p:nvPr/>
        </p:nvPicPr>
        <p:blipFill rotWithShape="1">
          <a:blip r:embed="rId2">
            <a:alphaModFix/>
          </a:blip>
          <a:srcRect t="89" b="98"/>
          <a:stretch/>
        </p:blipFill>
        <p:spPr>
          <a:xfrm rot="10800000">
            <a:off x="-37925" y="-15950"/>
            <a:ext cx="9219851" cy="5175400"/>
          </a:xfrm>
          <a:prstGeom prst="rect">
            <a:avLst/>
          </a:prstGeom>
          <a:noFill/>
          <a:ln>
            <a:noFill/>
          </a:ln>
        </p:spPr>
      </p:pic>
      <p:sp>
        <p:nvSpPr>
          <p:cNvPr id="81" name="Google Shape;81;p53"/>
          <p:cNvSpPr txBox="1">
            <a:spLocks noGrp="1"/>
          </p:cNvSpPr>
          <p:nvPr>
            <p:ph type="title"/>
          </p:nvPr>
        </p:nvSpPr>
        <p:spPr>
          <a:xfrm>
            <a:off x="872400" y="1571900"/>
            <a:ext cx="21984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Alice"/>
              <a:buNone/>
              <a:defRPr sz="2500">
                <a:latin typeface="Alice"/>
                <a:ea typeface="Alice"/>
                <a:cs typeface="Alice"/>
                <a:sym typeface="Alice"/>
              </a:defRPr>
            </a:lvl1pPr>
            <a:lvl2pPr lvl="1" algn="ctr">
              <a:lnSpc>
                <a:spcPct val="100000"/>
              </a:lnSpc>
              <a:spcBef>
                <a:spcPts val="0"/>
              </a:spcBef>
              <a:spcAft>
                <a:spcPts val="0"/>
              </a:spcAft>
              <a:buSzPts val="2400"/>
              <a:buFont typeface="Alice"/>
              <a:buNone/>
              <a:defRPr sz="2400" b="1">
                <a:latin typeface="Alice"/>
                <a:ea typeface="Alice"/>
                <a:cs typeface="Alice"/>
                <a:sym typeface="Alice"/>
              </a:defRPr>
            </a:lvl2pPr>
            <a:lvl3pPr lvl="2" algn="ctr">
              <a:lnSpc>
                <a:spcPct val="100000"/>
              </a:lnSpc>
              <a:spcBef>
                <a:spcPts val="0"/>
              </a:spcBef>
              <a:spcAft>
                <a:spcPts val="0"/>
              </a:spcAft>
              <a:buSzPts val="2400"/>
              <a:buFont typeface="Alice"/>
              <a:buNone/>
              <a:defRPr sz="2400" b="1">
                <a:latin typeface="Alice"/>
                <a:ea typeface="Alice"/>
                <a:cs typeface="Alice"/>
                <a:sym typeface="Alice"/>
              </a:defRPr>
            </a:lvl3pPr>
            <a:lvl4pPr lvl="3" algn="ctr">
              <a:lnSpc>
                <a:spcPct val="100000"/>
              </a:lnSpc>
              <a:spcBef>
                <a:spcPts val="0"/>
              </a:spcBef>
              <a:spcAft>
                <a:spcPts val="0"/>
              </a:spcAft>
              <a:buSzPts val="2400"/>
              <a:buFont typeface="Alice"/>
              <a:buNone/>
              <a:defRPr sz="2400" b="1">
                <a:latin typeface="Alice"/>
                <a:ea typeface="Alice"/>
                <a:cs typeface="Alice"/>
                <a:sym typeface="Alice"/>
              </a:defRPr>
            </a:lvl4pPr>
            <a:lvl5pPr lvl="4" algn="ctr">
              <a:lnSpc>
                <a:spcPct val="100000"/>
              </a:lnSpc>
              <a:spcBef>
                <a:spcPts val="0"/>
              </a:spcBef>
              <a:spcAft>
                <a:spcPts val="0"/>
              </a:spcAft>
              <a:buSzPts val="2400"/>
              <a:buFont typeface="Alice"/>
              <a:buNone/>
              <a:defRPr sz="2400" b="1">
                <a:latin typeface="Alice"/>
                <a:ea typeface="Alice"/>
                <a:cs typeface="Alice"/>
                <a:sym typeface="Alice"/>
              </a:defRPr>
            </a:lvl5pPr>
            <a:lvl6pPr lvl="5" algn="ctr">
              <a:lnSpc>
                <a:spcPct val="100000"/>
              </a:lnSpc>
              <a:spcBef>
                <a:spcPts val="0"/>
              </a:spcBef>
              <a:spcAft>
                <a:spcPts val="0"/>
              </a:spcAft>
              <a:buSzPts val="2400"/>
              <a:buFont typeface="Alice"/>
              <a:buNone/>
              <a:defRPr sz="2400" b="1">
                <a:latin typeface="Alice"/>
                <a:ea typeface="Alice"/>
                <a:cs typeface="Alice"/>
                <a:sym typeface="Alice"/>
              </a:defRPr>
            </a:lvl6pPr>
            <a:lvl7pPr lvl="6" algn="ctr">
              <a:lnSpc>
                <a:spcPct val="100000"/>
              </a:lnSpc>
              <a:spcBef>
                <a:spcPts val="0"/>
              </a:spcBef>
              <a:spcAft>
                <a:spcPts val="0"/>
              </a:spcAft>
              <a:buSzPts val="2400"/>
              <a:buFont typeface="Alice"/>
              <a:buNone/>
              <a:defRPr sz="2400" b="1">
                <a:latin typeface="Alice"/>
                <a:ea typeface="Alice"/>
                <a:cs typeface="Alice"/>
                <a:sym typeface="Alice"/>
              </a:defRPr>
            </a:lvl7pPr>
            <a:lvl8pPr lvl="7" algn="ctr">
              <a:lnSpc>
                <a:spcPct val="100000"/>
              </a:lnSpc>
              <a:spcBef>
                <a:spcPts val="0"/>
              </a:spcBef>
              <a:spcAft>
                <a:spcPts val="0"/>
              </a:spcAft>
              <a:buSzPts val="2400"/>
              <a:buFont typeface="Alice"/>
              <a:buNone/>
              <a:defRPr sz="2400" b="1">
                <a:latin typeface="Alice"/>
                <a:ea typeface="Alice"/>
                <a:cs typeface="Alice"/>
                <a:sym typeface="Alice"/>
              </a:defRPr>
            </a:lvl8pPr>
            <a:lvl9pPr lvl="8" algn="ctr">
              <a:lnSpc>
                <a:spcPct val="100000"/>
              </a:lnSpc>
              <a:spcBef>
                <a:spcPts val="0"/>
              </a:spcBef>
              <a:spcAft>
                <a:spcPts val="0"/>
              </a:spcAft>
              <a:buSzPts val="2400"/>
              <a:buFont typeface="Alice"/>
              <a:buNone/>
              <a:defRPr sz="2400" b="1">
                <a:latin typeface="Alice"/>
                <a:ea typeface="Alice"/>
                <a:cs typeface="Alice"/>
                <a:sym typeface="Alice"/>
              </a:defRPr>
            </a:lvl9pPr>
          </a:lstStyle>
          <a:p>
            <a:endParaRPr/>
          </a:p>
        </p:txBody>
      </p:sp>
      <p:sp>
        <p:nvSpPr>
          <p:cNvPr id="82" name="Google Shape;82;p53"/>
          <p:cNvSpPr txBox="1">
            <a:spLocks noGrp="1"/>
          </p:cNvSpPr>
          <p:nvPr>
            <p:ph type="subTitle" idx="1"/>
          </p:nvPr>
        </p:nvSpPr>
        <p:spPr>
          <a:xfrm>
            <a:off x="872400" y="2028942"/>
            <a:ext cx="2198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83" name="Google Shape;83;p53"/>
          <p:cNvSpPr txBox="1">
            <a:spLocks noGrp="1"/>
          </p:cNvSpPr>
          <p:nvPr>
            <p:ph type="title" idx="2"/>
          </p:nvPr>
        </p:nvSpPr>
        <p:spPr>
          <a:xfrm>
            <a:off x="3472800" y="1571900"/>
            <a:ext cx="21984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Alice"/>
              <a:buNone/>
              <a:defRPr sz="2500">
                <a:latin typeface="Alice"/>
                <a:ea typeface="Alice"/>
                <a:cs typeface="Alice"/>
                <a:sym typeface="Alice"/>
              </a:defRPr>
            </a:lvl1pPr>
            <a:lvl2pPr lvl="1" algn="ctr">
              <a:lnSpc>
                <a:spcPct val="100000"/>
              </a:lnSpc>
              <a:spcBef>
                <a:spcPts val="0"/>
              </a:spcBef>
              <a:spcAft>
                <a:spcPts val="0"/>
              </a:spcAft>
              <a:buSzPts val="2400"/>
              <a:buFont typeface="Alice"/>
              <a:buNone/>
              <a:defRPr sz="2400" b="1">
                <a:latin typeface="Alice"/>
                <a:ea typeface="Alice"/>
                <a:cs typeface="Alice"/>
                <a:sym typeface="Alice"/>
              </a:defRPr>
            </a:lvl2pPr>
            <a:lvl3pPr lvl="2" algn="ctr">
              <a:lnSpc>
                <a:spcPct val="100000"/>
              </a:lnSpc>
              <a:spcBef>
                <a:spcPts val="0"/>
              </a:spcBef>
              <a:spcAft>
                <a:spcPts val="0"/>
              </a:spcAft>
              <a:buSzPts val="2400"/>
              <a:buFont typeface="Alice"/>
              <a:buNone/>
              <a:defRPr sz="2400" b="1">
                <a:latin typeface="Alice"/>
                <a:ea typeface="Alice"/>
                <a:cs typeface="Alice"/>
                <a:sym typeface="Alice"/>
              </a:defRPr>
            </a:lvl3pPr>
            <a:lvl4pPr lvl="3" algn="ctr">
              <a:lnSpc>
                <a:spcPct val="100000"/>
              </a:lnSpc>
              <a:spcBef>
                <a:spcPts val="0"/>
              </a:spcBef>
              <a:spcAft>
                <a:spcPts val="0"/>
              </a:spcAft>
              <a:buSzPts val="2400"/>
              <a:buFont typeface="Alice"/>
              <a:buNone/>
              <a:defRPr sz="2400" b="1">
                <a:latin typeface="Alice"/>
                <a:ea typeface="Alice"/>
                <a:cs typeface="Alice"/>
                <a:sym typeface="Alice"/>
              </a:defRPr>
            </a:lvl4pPr>
            <a:lvl5pPr lvl="4" algn="ctr">
              <a:lnSpc>
                <a:spcPct val="100000"/>
              </a:lnSpc>
              <a:spcBef>
                <a:spcPts val="0"/>
              </a:spcBef>
              <a:spcAft>
                <a:spcPts val="0"/>
              </a:spcAft>
              <a:buSzPts val="2400"/>
              <a:buFont typeface="Alice"/>
              <a:buNone/>
              <a:defRPr sz="2400" b="1">
                <a:latin typeface="Alice"/>
                <a:ea typeface="Alice"/>
                <a:cs typeface="Alice"/>
                <a:sym typeface="Alice"/>
              </a:defRPr>
            </a:lvl5pPr>
            <a:lvl6pPr lvl="5" algn="ctr">
              <a:lnSpc>
                <a:spcPct val="100000"/>
              </a:lnSpc>
              <a:spcBef>
                <a:spcPts val="0"/>
              </a:spcBef>
              <a:spcAft>
                <a:spcPts val="0"/>
              </a:spcAft>
              <a:buSzPts val="2400"/>
              <a:buFont typeface="Alice"/>
              <a:buNone/>
              <a:defRPr sz="2400" b="1">
                <a:latin typeface="Alice"/>
                <a:ea typeface="Alice"/>
                <a:cs typeface="Alice"/>
                <a:sym typeface="Alice"/>
              </a:defRPr>
            </a:lvl6pPr>
            <a:lvl7pPr lvl="6" algn="ctr">
              <a:lnSpc>
                <a:spcPct val="100000"/>
              </a:lnSpc>
              <a:spcBef>
                <a:spcPts val="0"/>
              </a:spcBef>
              <a:spcAft>
                <a:spcPts val="0"/>
              </a:spcAft>
              <a:buSzPts val="2400"/>
              <a:buFont typeface="Alice"/>
              <a:buNone/>
              <a:defRPr sz="2400" b="1">
                <a:latin typeface="Alice"/>
                <a:ea typeface="Alice"/>
                <a:cs typeface="Alice"/>
                <a:sym typeface="Alice"/>
              </a:defRPr>
            </a:lvl7pPr>
            <a:lvl8pPr lvl="7" algn="ctr">
              <a:lnSpc>
                <a:spcPct val="100000"/>
              </a:lnSpc>
              <a:spcBef>
                <a:spcPts val="0"/>
              </a:spcBef>
              <a:spcAft>
                <a:spcPts val="0"/>
              </a:spcAft>
              <a:buSzPts val="2400"/>
              <a:buFont typeface="Alice"/>
              <a:buNone/>
              <a:defRPr sz="2400" b="1">
                <a:latin typeface="Alice"/>
                <a:ea typeface="Alice"/>
                <a:cs typeface="Alice"/>
                <a:sym typeface="Alice"/>
              </a:defRPr>
            </a:lvl8pPr>
            <a:lvl9pPr lvl="8" algn="ctr">
              <a:lnSpc>
                <a:spcPct val="100000"/>
              </a:lnSpc>
              <a:spcBef>
                <a:spcPts val="0"/>
              </a:spcBef>
              <a:spcAft>
                <a:spcPts val="0"/>
              </a:spcAft>
              <a:buSzPts val="2400"/>
              <a:buFont typeface="Alice"/>
              <a:buNone/>
              <a:defRPr sz="2400" b="1">
                <a:latin typeface="Alice"/>
                <a:ea typeface="Alice"/>
                <a:cs typeface="Alice"/>
                <a:sym typeface="Alice"/>
              </a:defRPr>
            </a:lvl9pPr>
          </a:lstStyle>
          <a:p>
            <a:endParaRPr/>
          </a:p>
        </p:txBody>
      </p:sp>
      <p:sp>
        <p:nvSpPr>
          <p:cNvPr id="84" name="Google Shape;84;p53"/>
          <p:cNvSpPr txBox="1">
            <a:spLocks noGrp="1"/>
          </p:cNvSpPr>
          <p:nvPr>
            <p:ph type="subTitle" idx="3"/>
          </p:nvPr>
        </p:nvSpPr>
        <p:spPr>
          <a:xfrm>
            <a:off x="3472800" y="2028942"/>
            <a:ext cx="2198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85" name="Google Shape;85;p53"/>
          <p:cNvSpPr txBox="1">
            <a:spLocks noGrp="1"/>
          </p:cNvSpPr>
          <p:nvPr>
            <p:ph type="title" idx="4"/>
          </p:nvPr>
        </p:nvSpPr>
        <p:spPr>
          <a:xfrm>
            <a:off x="872400" y="3005300"/>
            <a:ext cx="21984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Alice"/>
              <a:buNone/>
              <a:defRPr sz="2500">
                <a:latin typeface="Alice"/>
                <a:ea typeface="Alice"/>
                <a:cs typeface="Alice"/>
                <a:sym typeface="Alice"/>
              </a:defRPr>
            </a:lvl1pPr>
            <a:lvl2pPr lvl="1" algn="ctr">
              <a:lnSpc>
                <a:spcPct val="100000"/>
              </a:lnSpc>
              <a:spcBef>
                <a:spcPts val="0"/>
              </a:spcBef>
              <a:spcAft>
                <a:spcPts val="0"/>
              </a:spcAft>
              <a:buSzPts val="2400"/>
              <a:buFont typeface="Alice"/>
              <a:buNone/>
              <a:defRPr sz="2400" b="1">
                <a:latin typeface="Alice"/>
                <a:ea typeface="Alice"/>
                <a:cs typeface="Alice"/>
                <a:sym typeface="Alice"/>
              </a:defRPr>
            </a:lvl2pPr>
            <a:lvl3pPr lvl="2" algn="ctr">
              <a:lnSpc>
                <a:spcPct val="100000"/>
              </a:lnSpc>
              <a:spcBef>
                <a:spcPts val="0"/>
              </a:spcBef>
              <a:spcAft>
                <a:spcPts val="0"/>
              </a:spcAft>
              <a:buSzPts val="2400"/>
              <a:buFont typeface="Alice"/>
              <a:buNone/>
              <a:defRPr sz="2400" b="1">
                <a:latin typeface="Alice"/>
                <a:ea typeface="Alice"/>
                <a:cs typeface="Alice"/>
                <a:sym typeface="Alice"/>
              </a:defRPr>
            </a:lvl3pPr>
            <a:lvl4pPr lvl="3" algn="ctr">
              <a:lnSpc>
                <a:spcPct val="100000"/>
              </a:lnSpc>
              <a:spcBef>
                <a:spcPts val="0"/>
              </a:spcBef>
              <a:spcAft>
                <a:spcPts val="0"/>
              </a:spcAft>
              <a:buSzPts val="2400"/>
              <a:buFont typeface="Alice"/>
              <a:buNone/>
              <a:defRPr sz="2400" b="1">
                <a:latin typeface="Alice"/>
                <a:ea typeface="Alice"/>
                <a:cs typeface="Alice"/>
                <a:sym typeface="Alice"/>
              </a:defRPr>
            </a:lvl4pPr>
            <a:lvl5pPr lvl="4" algn="ctr">
              <a:lnSpc>
                <a:spcPct val="100000"/>
              </a:lnSpc>
              <a:spcBef>
                <a:spcPts val="0"/>
              </a:spcBef>
              <a:spcAft>
                <a:spcPts val="0"/>
              </a:spcAft>
              <a:buSzPts val="2400"/>
              <a:buFont typeface="Alice"/>
              <a:buNone/>
              <a:defRPr sz="2400" b="1">
                <a:latin typeface="Alice"/>
                <a:ea typeface="Alice"/>
                <a:cs typeface="Alice"/>
                <a:sym typeface="Alice"/>
              </a:defRPr>
            </a:lvl5pPr>
            <a:lvl6pPr lvl="5" algn="ctr">
              <a:lnSpc>
                <a:spcPct val="100000"/>
              </a:lnSpc>
              <a:spcBef>
                <a:spcPts val="0"/>
              </a:spcBef>
              <a:spcAft>
                <a:spcPts val="0"/>
              </a:spcAft>
              <a:buSzPts val="2400"/>
              <a:buFont typeface="Alice"/>
              <a:buNone/>
              <a:defRPr sz="2400" b="1">
                <a:latin typeface="Alice"/>
                <a:ea typeface="Alice"/>
                <a:cs typeface="Alice"/>
                <a:sym typeface="Alice"/>
              </a:defRPr>
            </a:lvl6pPr>
            <a:lvl7pPr lvl="6" algn="ctr">
              <a:lnSpc>
                <a:spcPct val="100000"/>
              </a:lnSpc>
              <a:spcBef>
                <a:spcPts val="0"/>
              </a:spcBef>
              <a:spcAft>
                <a:spcPts val="0"/>
              </a:spcAft>
              <a:buSzPts val="2400"/>
              <a:buFont typeface="Alice"/>
              <a:buNone/>
              <a:defRPr sz="2400" b="1">
                <a:latin typeface="Alice"/>
                <a:ea typeface="Alice"/>
                <a:cs typeface="Alice"/>
                <a:sym typeface="Alice"/>
              </a:defRPr>
            </a:lvl7pPr>
            <a:lvl8pPr lvl="7" algn="ctr">
              <a:lnSpc>
                <a:spcPct val="100000"/>
              </a:lnSpc>
              <a:spcBef>
                <a:spcPts val="0"/>
              </a:spcBef>
              <a:spcAft>
                <a:spcPts val="0"/>
              </a:spcAft>
              <a:buSzPts val="2400"/>
              <a:buFont typeface="Alice"/>
              <a:buNone/>
              <a:defRPr sz="2400" b="1">
                <a:latin typeface="Alice"/>
                <a:ea typeface="Alice"/>
                <a:cs typeface="Alice"/>
                <a:sym typeface="Alice"/>
              </a:defRPr>
            </a:lvl8pPr>
            <a:lvl9pPr lvl="8" algn="ctr">
              <a:lnSpc>
                <a:spcPct val="100000"/>
              </a:lnSpc>
              <a:spcBef>
                <a:spcPts val="0"/>
              </a:spcBef>
              <a:spcAft>
                <a:spcPts val="0"/>
              </a:spcAft>
              <a:buSzPts val="2400"/>
              <a:buFont typeface="Alice"/>
              <a:buNone/>
              <a:defRPr sz="2400" b="1">
                <a:latin typeface="Alice"/>
                <a:ea typeface="Alice"/>
                <a:cs typeface="Alice"/>
                <a:sym typeface="Alice"/>
              </a:defRPr>
            </a:lvl9pPr>
          </a:lstStyle>
          <a:p>
            <a:endParaRPr/>
          </a:p>
        </p:txBody>
      </p:sp>
      <p:sp>
        <p:nvSpPr>
          <p:cNvPr id="86" name="Google Shape;86;p53"/>
          <p:cNvSpPr txBox="1">
            <a:spLocks noGrp="1"/>
          </p:cNvSpPr>
          <p:nvPr>
            <p:ph type="subTitle" idx="5"/>
          </p:nvPr>
        </p:nvSpPr>
        <p:spPr>
          <a:xfrm>
            <a:off x="872400" y="3473801"/>
            <a:ext cx="2198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87" name="Google Shape;87;p53"/>
          <p:cNvSpPr txBox="1">
            <a:spLocks noGrp="1"/>
          </p:cNvSpPr>
          <p:nvPr>
            <p:ph type="title" idx="6"/>
          </p:nvPr>
        </p:nvSpPr>
        <p:spPr>
          <a:xfrm>
            <a:off x="3472800" y="3005300"/>
            <a:ext cx="21984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Alice"/>
              <a:buNone/>
              <a:defRPr sz="2500">
                <a:latin typeface="Alice"/>
                <a:ea typeface="Alice"/>
                <a:cs typeface="Alice"/>
                <a:sym typeface="Alice"/>
              </a:defRPr>
            </a:lvl1pPr>
            <a:lvl2pPr lvl="1" algn="ctr">
              <a:lnSpc>
                <a:spcPct val="100000"/>
              </a:lnSpc>
              <a:spcBef>
                <a:spcPts val="0"/>
              </a:spcBef>
              <a:spcAft>
                <a:spcPts val="0"/>
              </a:spcAft>
              <a:buSzPts val="2400"/>
              <a:buFont typeface="Alice"/>
              <a:buNone/>
              <a:defRPr sz="2400" b="1">
                <a:latin typeface="Alice"/>
                <a:ea typeface="Alice"/>
                <a:cs typeface="Alice"/>
                <a:sym typeface="Alice"/>
              </a:defRPr>
            </a:lvl2pPr>
            <a:lvl3pPr lvl="2" algn="ctr">
              <a:lnSpc>
                <a:spcPct val="100000"/>
              </a:lnSpc>
              <a:spcBef>
                <a:spcPts val="0"/>
              </a:spcBef>
              <a:spcAft>
                <a:spcPts val="0"/>
              </a:spcAft>
              <a:buSzPts val="2400"/>
              <a:buFont typeface="Alice"/>
              <a:buNone/>
              <a:defRPr sz="2400" b="1">
                <a:latin typeface="Alice"/>
                <a:ea typeface="Alice"/>
                <a:cs typeface="Alice"/>
                <a:sym typeface="Alice"/>
              </a:defRPr>
            </a:lvl3pPr>
            <a:lvl4pPr lvl="3" algn="ctr">
              <a:lnSpc>
                <a:spcPct val="100000"/>
              </a:lnSpc>
              <a:spcBef>
                <a:spcPts val="0"/>
              </a:spcBef>
              <a:spcAft>
                <a:spcPts val="0"/>
              </a:spcAft>
              <a:buSzPts val="2400"/>
              <a:buFont typeface="Alice"/>
              <a:buNone/>
              <a:defRPr sz="2400" b="1">
                <a:latin typeface="Alice"/>
                <a:ea typeface="Alice"/>
                <a:cs typeface="Alice"/>
                <a:sym typeface="Alice"/>
              </a:defRPr>
            </a:lvl4pPr>
            <a:lvl5pPr lvl="4" algn="ctr">
              <a:lnSpc>
                <a:spcPct val="100000"/>
              </a:lnSpc>
              <a:spcBef>
                <a:spcPts val="0"/>
              </a:spcBef>
              <a:spcAft>
                <a:spcPts val="0"/>
              </a:spcAft>
              <a:buSzPts val="2400"/>
              <a:buFont typeface="Alice"/>
              <a:buNone/>
              <a:defRPr sz="2400" b="1">
                <a:latin typeface="Alice"/>
                <a:ea typeface="Alice"/>
                <a:cs typeface="Alice"/>
                <a:sym typeface="Alice"/>
              </a:defRPr>
            </a:lvl5pPr>
            <a:lvl6pPr lvl="5" algn="ctr">
              <a:lnSpc>
                <a:spcPct val="100000"/>
              </a:lnSpc>
              <a:spcBef>
                <a:spcPts val="0"/>
              </a:spcBef>
              <a:spcAft>
                <a:spcPts val="0"/>
              </a:spcAft>
              <a:buSzPts val="2400"/>
              <a:buFont typeface="Alice"/>
              <a:buNone/>
              <a:defRPr sz="2400" b="1">
                <a:latin typeface="Alice"/>
                <a:ea typeface="Alice"/>
                <a:cs typeface="Alice"/>
                <a:sym typeface="Alice"/>
              </a:defRPr>
            </a:lvl6pPr>
            <a:lvl7pPr lvl="6" algn="ctr">
              <a:lnSpc>
                <a:spcPct val="100000"/>
              </a:lnSpc>
              <a:spcBef>
                <a:spcPts val="0"/>
              </a:spcBef>
              <a:spcAft>
                <a:spcPts val="0"/>
              </a:spcAft>
              <a:buSzPts val="2400"/>
              <a:buFont typeface="Alice"/>
              <a:buNone/>
              <a:defRPr sz="2400" b="1">
                <a:latin typeface="Alice"/>
                <a:ea typeface="Alice"/>
                <a:cs typeface="Alice"/>
                <a:sym typeface="Alice"/>
              </a:defRPr>
            </a:lvl7pPr>
            <a:lvl8pPr lvl="7" algn="ctr">
              <a:lnSpc>
                <a:spcPct val="100000"/>
              </a:lnSpc>
              <a:spcBef>
                <a:spcPts val="0"/>
              </a:spcBef>
              <a:spcAft>
                <a:spcPts val="0"/>
              </a:spcAft>
              <a:buSzPts val="2400"/>
              <a:buFont typeface="Alice"/>
              <a:buNone/>
              <a:defRPr sz="2400" b="1">
                <a:latin typeface="Alice"/>
                <a:ea typeface="Alice"/>
                <a:cs typeface="Alice"/>
                <a:sym typeface="Alice"/>
              </a:defRPr>
            </a:lvl8pPr>
            <a:lvl9pPr lvl="8" algn="ctr">
              <a:lnSpc>
                <a:spcPct val="100000"/>
              </a:lnSpc>
              <a:spcBef>
                <a:spcPts val="0"/>
              </a:spcBef>
              <a:spcAft>
                <a:spcPts val="0"/>
              </a:spcAft>
              <a:buSzPts val="2400"/>
              <a:buFont typeface="Alice"/>
              <a:buNone/>
              <a:defRPr sz="2400" b="1">
                <a:latin typeface="Alice"/>
                <a:ea typeface="Alice"/>
                <a:cs typeface="Alice"/>
                <a:sym typeface="Alice"/>
              </a:defRPr>
            </a:lvl9pPr>
          </a:lstStyle>
          <a:p>
            <a:endParaRPr/>
          </a:p>
        </p:txBody>
      </p:sp>
      <p:sp>
        <p:nvSpPr>
          <p:cNvPr id="88" name="Google Shape;88;p53"/>
          <p:cNvSpPr txBox="1">
            <a:spLocks noGrp="1"/>
          </p:cNvSpPr>
          <p:nvPr>
            <p:ph type="subTitle" idx="7"/>
          </p:nvPr>
        </p:nvSpPr>
        <p:spPr>
          <a:xfrm>
            <a:off x="3472800" y="3473801"/>
            <a:ext cx="2198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89" name="Google Shape;89;p53"/>
          <p:cNvSpPr txBox="1">
            <a:spLocks noGrp="1"/>
          </p:cNvSpPr>
          <p:nvPr>
            <p:ph type="title" idx="8"/>
          </p:nvPr>
        </p:nvSpPr>
        <p:spPr>
          <a:xfrm>
            <a:off x="6073200" y="1571900"/>
            <a:ext cx="21984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Alice"/>
              <a:buNone/>
              <a:defRPr sz="2500">
                <a:latin typeface="Alice"/>
                <a:ea typeface="Alice"/>
                <a:cs typeface="Alice"/>
                <a:sym typeface="Alice"/>
              </a:defRPr>
            </a:lvl1pPr>
            <a:lvl2pPr lvl="1" algn="ctr">
              <a:lnSpc>
                <a:spcPct val="100000"/>
              </a:lnSpc>
              <a:spcBef>
                <a:spcPts val="0"/>
              </a:spcBef>
              <a:spcAft>
                <a:spcPts val="0"/>
              </a:spcAft>
              <a:buSzPts val="2400"/>
              <a:buFont typeface="Alice"/>
              <a:buNone/>
              <a:defRPr sz="2400" b="1">
                <a:latin typeface="Alice"/>
                <a:ea typeface="Alice"/>
                <a:cs typeface="Alice"/>
                <a:sym typeface="Alice"/>
              </a:defRPr>
            </a:lvl2pPr>
            <a:lvl3pPr lvl="2" algn="ctr">
              <a:lnSpc>
                <a:spcPct val="100000"/>
              </a:lnSpc>
              <a:spcBef>
                <a:spcPts val="0"/>
              </a:spcBef>
              <a:spcAft>
                <a:spcPts val="0"/>
              </a:spcAft>
              <a:buSzPts val="2400"/>
              <a:buFont typeface="Alice"/>
              <a:buNone/>
              <a:defRPr sz="2400" b="1">
                <a:latin typeface="Alice"/>
                <a:ea typeface="Alice"/>
                <a:cs typeface="Alice"/>
                <a:sym typeface="Alice"/>
              </a:defRPr>
            </a:lvl3pPr>
            <a:lvl4pPr lvl="3" algn="ctr">
              <a:lnSpc>
                <a:spcPct val="100000"/>
              </a:lnSpc>
              <a:spcBef>
                <a:spcPts val="0"/>
              </a:spcBef>
              <a:spcAft>
                <a:spcPts val="0"/>
              </a:spcAft>
              <a:buSzPts val="2400"/>
              <a:buFont typeface="Alice"/>
              <a:buNone/>
              <a:defRPr sz="2400" b="1">
                <a:latin typeface="Alice"/>
                <a:ea typeface="Alice"/>
                <a:cs typeface="Alice"/>
                <a:sym typeface="Alice"/>
              </a:defRPr>
            </a:lvl4pPr>
            <a:lvl5pPr lvl="4" algn="ctr">
              <a:lnSpc>
                <a:spcPct val="100000"/>
              </a:lnSpc>
              <a:spcBef>
                <a:spcPts val="0"/>
              </a:spcBef>
              <a:spcAft>
                <a:spcPts val="0"/>
              </a:spcAft>
              <a:buSzPts val="2400"/>
              <a:buFont typeface="Alice"/>
              <a:buNone/>
              <a:defRPr sz="2400" b="1">
                <a:latin typeface="Alice"/>
                <a:ea typeface="Alice"/>
                <a:cs typeface="Alice"/>
                <a:sym typeface="Alice"/>
              </a:defRPr>
            </a:lvl5pPr>
            <a:lvl6pPr lvl="5" algn="ctr">
              <a:lnSpc>
                <a:spcPct val="100000"/>
              </a:lnSpc>
              <a:spcBef>
                <a:spcPts val="0"/>
              </a:spcBef>
              <a:spcAft>
                <a:spcPts val="0"/>
              </a:spcAft>
              <a:buSzPts val="2400"/>
              <a:buFont typeface="Alice"/>
              <a:buNone/>
              <a:defRPr sz="2400" b="1">
                <a:latin typeface="Alice"/>
                <a:ea typeface="Alice"/>
                <a:cs typeface="Alice"/>
                <a:sym typeface="Alice"/>
              </a:defRPr>
            </a:lvl6pPr>
            <a:lvl7pPr lvl="6" algn="ctr">
              <a:lnSpc>
                <a:spcPct val="100000"/>
              </a:lnSpc>
              <a:spcBef>
                <a:spcPts val="0"/>
              </a:spcBef>
              <a:spcAft>
                <a:spcPts val="0"/>
              </a:spcAft>
              <a:buSzPts val="2400"/>
              <a:buFont typeface="Alice"/>
              <a:buNone/>
              <a:defRPr sz="2400" b="1">
                <a:latin typeface="Alice"/>
                <a:ea typeface="Alice"/>
                <a:cs typeface="Alice"/>
                <a:sym typeface="Alice"/>
              </a:defRPr>
            </a:lvl7pPr>
            <a:lvl8pPr lvl="7" algn="ctr">
              <a:lnSpc>
                <a:spcPct val="100000"/>
              </a:lnSpc>
              <a:spcBef>
                <a:spcPts val="0"/>
              </a:spcBef>
              <a:spcAft>
                <a:spcPts val="0"/>
              </a:spcAft>
              <a:buSzPts val="2400"/>
              <a:buFont typeface="Alice"/>
              <a:buNone/>
              <a:defRPr sz="2400" b="1">
                <a:latin typeface="Alice"/>
                <a:ea typeface="Alice"/>
                <a:cs typeface="Alice"/>
                <a:sym typeface="Alice"/>
              </a:defRPr>
            </a:lvl8pPr>
            <a:lvl9pPr lvl="8" algn="ctr">
              <a:lnSpc>
                <a:spcPct val="100000"/>
              </a:lnSpc>
              <a:spcBef>
                <a:spcPts val="0"/>
              </a:spcBef>
              <a:spcAft>
                <a:spcPts val="0"/>
              </a:spcAft>
              <a:buSzPts val="2400"/>
              <a:buFont typeface="Alice"/>
              <a:buNone/>
              <a:defRPr sz="2400" b="1">
                <a:latin typeface="Alice"/>
                <a:ea typeface="Alice"/>
                <a:cs typeface="Alice"/>
                <a:sym typeface="Alice"/>
              </a:defRPr>
            </a:lvl9pPr>
          </a:lstStyle>
          <a:p>
            <a:endParaRPr/>
          </a:p>
        </p:txBody>
      </p:sp>
      <p:sp>
        <p:nvSpPr>
          <p:cNvPr id="90" name="Google Shape;90;p53"/>
          <p:cNvSpPr txBox="1">
            <a:spLocks noGrp="1"/>
          </p:cNvSpPr>
          <p:nvPr>
            <p:ph type="subTitle" idx="9"/>
          </p:nvPr>
        </p:nvSpPr>
        <p:spPr>
          <a:xfrm>
            <a:off x="6073200" y="2028942"/>
            <a:ext cx="2198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91" name="Google Shape;91;p53"/>
          <p:cNvSpPr txBox="1">
            <a:spLocks noGrp="1"/>
          </p:cNvSpPr>
          <p:nvPr>
            <p:ph type="title" idx="13"/>
          </p:nvPr>
        </p:nvSpPr>
        <p:spPr>
          <a:xfrm>
            <a:off x="6073200" y="3005300"/>
            <a:ext cx="21984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Alice"/>
              <a:buNone/>
              <a:defRPr sz="2500">
                <a:latin typeface="Alice"/>
                <a:ea typeface="Alice"/>
                <a:cs typeface="Alice"/>
                <a:sym typeface="Alice"/>
              </a:defRPr>
            </a:lvl1pPr>
            <a:lvl2pPr lvl="1" algn="ctr">
              <a:lnSpc>
                <a:spcPct val="100000"/>
              </a:lnSpc>
              <a:spcBef>
                <a:spcPts val="0"/>
              </a:spcBef>
              <a:spcAft>
                <a:spcPts val="0"/>
              </a:spcAft>
              <a:buSzPts val="2400"/>
              <a:buFont typeface="Alice"/>
              <a:buNone/>
              <a:defRPr sz="2400" b="1">
                <a:latin typeface="Alice"/>
                <a:ea typeface="Alice"/>
                <a:cs typeface="Alice"/>
                <a:sym typeface="Alice"/>
              </a:defRPr>
            </a:lvl2pPr>
            <a:lvl3pPr lvl="2" algn="ctr">
              <a:lnSpc>
                <a:spcPct val="100000"/>
              </a:lnSpc>
              <a:spcBef>
                <a:spcPts val="0"/>
              </a:spcBef>
              <a:spcAft>
                <a:spcPts val="0"/>
              </a:spcAft>
              <a:buSzPts val="2400"/>
              <a:buFont typeface="Alice"/>
              <a:buNone/>
              <a:defRPr sz="2400" b="1">
                <a:latin typeface="Alice"/>
                <a:ea typeface="Alice"/>
                <a:cs typeface="Alice"/>
                <a:sym typeface="Alice"/>
              </a:defRPr>
            </a:lvl3pPr>
            <a:lvl4pPr lvl="3" algn="ctr">
              <a:lnSpc>
                <a:spcPct val="100000"/>
              </a:lnSpc>
              <a:spcBef>
                <a:spcPts val="0"/>
              </a:spcBef>
              <a:spcAft>
                <a:spcPts val="0"/>
              </a:spcAft>
              <a:buSzPts val="2400"/>
              <a:buFont typeface="Alice"/>
              <a:buNone/>
              <a:defRPr sz="2400" b="1">
                <a:latin typeface="Alice"/>
                <a:ea typeface="Alice"/>
                <a:cs typeface="Alice"/>
                <a:sym typeface="Alice"/>
              </a:defRPr>
            </a:lvl4pPr>
            <a:lvl5pPr lvl="4" algn="ctr">
              <a:lnSpc>
                <a:spcPct val="100000"/>
              </a:lnSpc>
              <a:spcBef>
                <a:spcPts val="0"/>
              </a:spcBef>
              <a:spcAft>
                <a:spcPts val="0"/>
              </a:spcAft>
              <a:buSzPts val="2400"/>
              <a:buFont typeface="Alice"/>
              <a:buNone/>
              <a:defRPr sz="2400" b="1">
                <a:latin typeface="Alice"/>
                <a:ea typeface="Alice"/>
                <a:cs typeface="Alice"/>
                <a:sym typeface="Alice"/>
              </a:defRPr>
            </a:lvl5pPr>
            <a:lvl6pPr lvl="5" algn="ctr">
              <a:lnSpc>
                <a:spcPct val="100000"/>
              </a:lnSpc>
              <a:spcBef>
                <a:spcPts val="0"/>
              </a:spcBef>
              <a:spcAft>
                <a:spcPts val="0"/>
              </a:spcAft>
              <a:buSzPts val="2400"/>
              <a:buFont typeface="Alice"/>
              <a:buNone/>
              <a:defRPr sz="2400" b="1">
                <a:latin typeface="Alice"/>
                <a:ea typeface="Alice"/>
                <a:cs typeface="Alice"/>
                <a:sym typeface="Alice"/>
              </a:defRPr>
            </a:lvl6pPr>
            <a:lvl7pPr lvl="6" algn="ctr">
              <a:lnSpc>
                <a:spcPct val="100000"/>
              </a:lnSpc>
              <a:spcBef>
                <a:spcPts val="0"/>
              </a:spcBef>
              <a:spcAft>
                <a:spcPts val="0"/>
              </a:spcAft>
              <a:buSzPts val="2400"/>
              <a:buFont typeface="Alice"/>
              <a:buNone/>
              <a:defRPr sz="2400" b="1">
                <a:latin typeface="Alice"/>
                <a:ea typeface="Alice"/>
                <a:cs typeface="Alice"/>
                <a:sym typeface="Alice"/>
              </a:defRPr>
            </a:lvl7pPr>
            <a:lvl8pPr lvl="7" algn="ctr">
              <a:lnSpc>
                <a:spcPct val="100000"/>
              </a:lnSpc>
              <a:spcBef>
                <a:spcPts val="0"/>
              </a:spcBef>
              <a:spcAft>
                <a:spcPts val="0"/>
              </a:spcAft>
              <a:buSzPts val="2400"/>
              <a:buFont typeface="Alice"/>
              <a:buNone/>
              <a:defRPr sz="2400" b="1">
                <a:latin typeface="Alice"/>
                <a:ea typeface="Alice"/>
                <a:cs typeface="Alice"/>
                <a:sym typeface="Alice"/>
              </a:defRPr>
            </a:lvl8pPr>
            <a:lvl9pPr lvl="8" algn="ctr">
              <a:lnSpc>
                <a:spcPct val="100000"/>
              </a:lnSpc>
              <a:spcBef>
                <a:spcPts val="0"/>
              </a:spcBef>
              <a:spcAft>
                <a:spcPts val="0"/>
              </a:spcAft>
              <a:buSzPts val="2400"/>
              <a:buFont typeface="Alice"/>
              <a:buNone/>
              <a:defRPr sz="2400" b="1">
                <a:latin typeface="Alice"/>
                <a:ea typeface="Alice"/>
                <a:cs typeface="Alice"/>
                <a:sym typeface="Alice"/>
              </a:defRPr>
            </a:lvl9pPr>
          </a:lstStyle>
          <a:p>
            <a:endParaRPr/>
          </a:p>
        </p:txBody>
      </p:sp>
      <p:sp>
        <p:nvSpPr>
          <p:cNvPr id="92" name="Google Shape;92;p53"/>
          <p:cNvSpPr txBox="1">
            <a:spLocks noGrp="1"/>
          </p:cNvSpPr>
          <p:nvPr>
            <p:ph type="subTitle" idx="14"/>
          </p:nvPr>
        </p:nvSpPr>
        <p:spPr>
          <a:xfrm>
            <a:off x="6073200" y="3473801"/>
            <a:ext cx="2198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Work Sans"/>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endParaRPr/>
          </a:p>
        </p:txBody>
      </p:sp>
      <p:sp>
        <p:nvSpPr>
          <p:cNvPr id="93" name="Google Shape;93;p53"/>
          <p:cNvSpPr txBox="1">
            <a:spLocks noGrp="1"/>
          </p:cNvSpPr>
          <p:nvPr>
            <p:ph type="title" idx="15"/>
          </p:nvPr>
        </p:nvSpPr>
        <p:spPr>
          <a:xfrm>
            <a:off x="2648700" y="452341"/>
            <a:ext cx="3846600" cy="594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300"/>
              <a:buNone/>
              <a:defRPr sz="3300">
                <a:latin typeface="Alice"/>
                <a:ea typeface="Alice"/>
                <a:cs typeface="Alice"/>
                <a:sym typeface="Alic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14">
    <p:spTree>
      <p:nvGrpSpPr>
        <p:cNvPr id="1" name="Shape 94"/>
        <p:cNvGrpSpPr/>
        <p:nvPr/>
      </p:nvGrpSpPr>
      <p:grpSpPr>
        <a:xfrm>
          <a:off x="0" y="0"/>
          <a:ext cx="0" cy="0"/>
          <a:chOff x="0" y="0"/>
          <a:chExt cx="0" cy="0"/>
        </a:xfrm>
      </p:grpSpPr>
      <p:pic>
        <p:nvPicPr>
          <p:cNvPr id="95" name="Google Shape;95;p54"/>
          <p:cNvPicPr preferRelativeResize="0"/>
          <p:nvPr/>
        </p:nvPicPr>
        <p:blipFill rotWithShape="1">
          <a:blip r:embed="rId2">
            <a:alphaModFix/>
          </a:blip>
          <a:srcRect l="7615" t="5067" r="4449" b="7565"/>
          <a:stretch/>
        </p:blipFill>
        <p:spPr>
          <a:xfrm>
            <a:off x="0" y="0"/>
            <a:ext cx="9487076" cy="5296801"/>
          </a:xfrm>
          <a:prstGeom prst="rect">
            <a:avLst/>
          </a:prstGeom>
          <a:noFill/>
          <a:ln>
            <a:noFill/>
          </a:ln>
        </p:spPr>
      </p:pic>
      <p:sp>
        <p:nvSpPr>
          <p:cNvPr id="96" name="Google Shape;96;p54"/>
          <p:cNvSpPr txBox="1">
            <a:spLocks noGrp="1"/>
          </p:cNvSpPr>
          <p:nvPr>
            <p:ph type="subTitle" idx="1"/>
          </p:nvPr>
        </p:nvSpPr>
        <p:spPr>
          <a:xfrm>
            <a:off x="2494325" y="2448808"/>
            <a:ext cx="4155300" cy="108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7" name="Google Shape;97;p54"/>
          <p:cNvSpPr txBox="1">
            <a:spLocks noGrp="1"/>
          </p:cNvSpPr>
          <p:nvPr>
            <p:ph type="title"/>
          </p:nvPr>
        </p:nvSpPr>
        <p:spPr>
          <a:xfrm>
            <a:off x="2494350" y="1610792"/>
            <a:ext cx="4155300" cy="64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300"/>
              <a:buNone/>
              <a:defRPr sz="4000">
                <a:latin typeface="Alice"/>
                <a:ea typeface="Alice"/>
                <a:cs typeface="Alice"/>
                <a:sym typeface="Alic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pic>
        <p:nvPicPr>
          <p:cNvPr id="99" name="Google Shape;99;p55"/>
          <p:cNvPicPr preferRelativeResize="0"/>
          <p:nvPr/>
        </p:nvPicPr>
        <p:blipFill rotWithShape="1">
          <a:blip r:embed="rId2">
            <a:alphaModFix/>
          </a:blip>
          <a:srcRect l="29" r="39"/>
          <a:stretch/>
        </p:blipFill>
        <p:spPr>
          <a:xfrm>
            <a:off x="-34850" y="-15950"/>
            <a:ext cx="9213701" cy="5175399"/>
          </a:xfrm>
          <a:prstGeom prst="rect">
            <a:avLst/>
          </a:prstGeom>
          <a:noFill/>
          <a:ln>
            <a:noFill/>
          </a:ln>
        </p:spPr>
      </p:pic>
      <p:sp>
        <p:nvSpPr>
          <p:cNvPr id="100" name="Google Shape;100;p55"/>
          <p:cNvSpPr txBox="1">
            <a:spLocks noGrp="1"/>
          </p:cNvSpPr>
          <p:nvPr>
            <p:ph type="title"/>
          </p:nvPr>
        </p:nvSpPr>
        <p:spPr>
          <a:xfrm>
            <a:off x="2208400" y="463800"/>
            <a:ext cx="4727100" cy="62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300"/>
              <a:buNone/>
              <a:defRPr sz="3300">
                <a:latin typeface="Alice"/>
                <a:ea typeface="Alice"/>
                <a:cs typeface="Alice"/>
                <a:sym typeface="Alic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02"/>
        <p:cNvGrpSpPr/>
        <p:nvPr/>
      </p:nvGrpSpPr>
      <p:grpSpPr>
        <a:xfrm>
          <a:off x="0" y="0"/>
          <a:ext cx="0" cy="0"/>
          <a:chOff x="0" y="0"/>
          <a:chExt cx="0" cy="0"/>
        </a:xfrm>
      </p:grpSpPr>
      <p:pic>
        <p:nvPicPr>
          <p:cNvPr id="103" name="Google Shape;103;p57"/>
          <p:cNvPicPr preferRelativeResize="0"/>
          <p:nvPr/>
        </p:nvPicPr>
        <p:blipFill rotWithShape="1">
          <a:blip r:embed="rId2">
            <a:alphaModFix/>
          </a:blip>
          <a:srcRect t="89" b="98"/>
          <a:stretch/>
        </p:blipFill>
        <p:spPr>
          <a:xfrm rot="10800000">
            <a:off x="-37925" y="-15950"/>
            <a:ext cx="9219851" cy="5175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04"/>
        <p:cNvGrpSpPr/>
        <p:nvPr/>
      </p:nvGrpSpPr>
      <p:grpSpPr>
        <a:xfrm>
          <a:off x="0" y="0"/>
          <a:ext cx="0" cy="0"/>
          <a:chOff x="0" y="0"/>
          <a:chExt cx="0" cy="0"/>
        </a:xfrm>
      </p:grpSpPr>
      <p:pic>
        <p:nvPicPr>
          <p:cNvPr id="105" name="Google Shape;105;p58"/>
          <p:cNvPicPr preferRelativeResize="0"/>
          <p:nvPr/>
        </p:nvPicPr>
        <p:blipFill rotWithShape="1">
          <a:blip r:embed="rId2">
            <a:alphaModFix/>
          </a:blip>
          <a:srcRect t="58" b="59"/>
          <a:stretch/>
        </p:blipFill>
        <p:spPr>
          <a:xfrm rot="10800000">
            <a:off x="-37926" y="-15950"/>
            <a:ext cx="9219851" cy="5175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33">
    <p:spTree>
      <p:nvGrpSpPr>
        <p:cNvPr id="1" name="Shape 106"/>
        <p:cNvGrpSpPr/>
        <p:nvPr/>
      </p:nvGrpSpPr>
      <p:grpSpPr>
        <a:xfrm>
          <a:off x="0" y="0"/>
          <a:ext cx="0" cy="0"/>
          <a:chOff x="0" y="0"/>
          <a:chExt cx="0" cy="0"/>
        </a:xfrm>
      </p:grpSpPr>
      <p:pic>
        <p:nvPicPr>
          <p:cNvPr id="107" name="Google Shape;107;p59"/>
          <p:cNvPicPr preferRelativeResize="0"/>
          <p:nvPr/>
        </p:nvPicPr>
        <p:blipFill rotWithShape="1">
          <a:blip r:embed="rId2">
            <a:alphaModFix/>
          </a:blip>
          <a:srcRect t="29" b="18"/>
          <a:stretch/>
        </p:blipFill>
        <p:spPr>
          <a:xfrm>
            <a:off x="-34850" y="-15949"/>
            <a:ext cx="9213701" cy="517539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4">
    <p:spTree>
      <p:nvGrpSpPr>
        <p:cNvPr id="1" name="Shape 108"/>
        <p:cNvGrpSpPr/>
        <p:nvPr/>
      </p:nvGrpSpPr>
      <p:grpSpPr>
        <a:xfrm>
          <a:off x="0" y="0"/>
          <a:ext cx="0" cy="0"/>
          <a:chOff x="0" y="0"/>
          <a:chExt cx="0" cy="0"/>
        </a:xfrm>
      </p:grpSpPr>
      <p:pic>
        <p:nvPicPr>
          <p:cNvPr id="109" name="Google Shape;109;p60"/>
          <p:cNvPicPr preferRelativeResize="0"/>
          <p:nvPr/>
        </p:nvPicPr>
        <p:blipFill rotWithShape="1">
          <a:blip r:embed="rId2">
            <a:alphaModFix/>
          </a:blip>
          <a:srcRect l="84" t="58" r="46917" b="59"/>
          <a:stretch/>
        </p:blipFill>
        <p:spPr>
          <a:xfrm rot="10800000">
            <a:off x="4257648" y="-15950"/>
            <a:ext cx="4886351" cy="5175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4">
  <p:cSld name="CUSTOM_35">
    <p:spTree>
      <p:nvGrpSpPr>
        <p:cNvPr id="1" name="Shape 110"/>
        <p:cNvGrpSpPr/>
        <p:nvPr/>
      </p:nvGrpSpPr>
      <p:grpSpPr>
        <a:xfrm>
          <a:off x="0" y="0"/>
          <a:ext cx="0" cy="0"/>
          <a:chOff x="0" y="0"/>
          <a:chExt cx="0" cy="0"/>
        </a:xfrm>
      </p:grpSpPr>
      <p:pic>
        <p:nvPicPr>
          <p:cNvPr id="111" name="Google Shape;111;p61"/>
          <p:cNvPicPr preferRelativeResize="0"/>
          <p:nvPr/>
        </p:nvPicPr>
        <p:blipFill rotWithShape="1">
          <a:blip r:embed="rId2">
            <a:alphaModFix/>
          </a:blip>
          <a:srcRect l="47002" t="58" b="59"/>
          <a:stretch/>
        </p:blipFill>
        <p:spPr>
          <a:xfrm rot="10800000">
            <a:off x="-19052" y="-15950"/>
            <a:ext cx="4886351" cy="51754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5">
  <p:cSld name="CUSTOM_36">
    <p:spTree>
      <p:nvGrpSpPr>
        <p:cNvPr id="1" name="Shape 112"/>
        <p:cNvGrpSpPr/>
        <p:nvPr/>
      </p:nvGrpSpPr>
      <p:grpSpPr>
        <a:xfrm>
          <a:off x="0" y="0"/>
          <a:ext cx="0" cy="0"/>
          <a:chOff x="0" y="0"/>
          <a:chExt cx="0" cy="0"/>
        </a:xfrm>
      </p:grpSpPr>
      <p:pic>
        <p:nvPicPr>
          <p:cNvPr id="113" name="Google Shape;113;p62"/>
          <p:cNvPicPr preferRelativeResize="0"/>
          <p:nvPr/>
        </p:nvPicPr>
        <p:blipFill rotWithShape="1">
          <a:blip r:embed="rId2">
            <a:alphaModFix/>
          </a:blip>
          <a:srcRect/>
          <a:stretch/>
        </p:blipFill>
        <p:spPr>
          <a:xfrm>
            <a:off x="-9500" y="0"/>
            <a:ext cx="9163001"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1">
  <p:cSld name="CUSTOM_12">
    <p:spTree>
      <p:nvGrpSpPr>
        <p:cNvPr id="1" name="Shape 14"/>
        <p:cNvGrpSpPr/>
        <p:nvPr/>
      </p:nvGrpSpPr>
      <p:grpSpPr>
        <a:xfrm>
          <a:off x="0" y="0"/>
          <a:ext cx="0" cy="0"/>
          <a:chOff x="0" y="0"/>
          <a:chExt cx="0" cy="0"/>
        </a:xfrm>
      </p:grpSpPr>
      <p:pic>
        <p:nvPicPr>
          <p:cNvPr id="15" name="Google Shape;15;p45"/>
          <p:cNvPicPr preferRelativeResize="0"/>
          <p:nvPr/>
        </p:nvPicPr>
        <p:blipFill rotWithShape="1">
          <a:blip r:embed="rId2">
            <a:alphaModFix/>
          </a:blip>
          <a:srcRect/>
          <a:stretch/>
        </p:blipFill>
        <p:spPr>
          <a:xfrm flipH="1">
            <a:off x="-29375" y="-15950"/>
            <a:ext cx="9202751" cy="5175400"/>
          </a:xfrm>
          <a:prstGeom prst="rect">
            <a:avLst/>
          </a:prstGeom>
          <a:noFill/>
          <a:ln>
            <a:noFill/>
          </a:ln>
        </p:spPr>
      </p:pic>
      <p:sp>
        <p:nvSpPr>
          <p:cNvPr id="16" name="Google Shape;16;p45"/>
          <p:cNvSpPr txBox="1">
            <a:spLocks noGrp="1"/>
          </p:cNvSpPr>
          <p:nvPr>
            <p:ph type="title"/>
          </p:nvPr>
        </p:nvSpPr>
        <p:spPr>
          <a:xfrm>
            <a:off x="899215" y="1717750"/>
            <a:ext cx="2210400" cy="39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500">
                <a:latin typeface="Alice"/>
                <a:ea typeface="Alice"/>
                <a:cs typeface="Alice"/>
                <a:sym typeface="Alic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7" name="Google Shape;17;p45"/>
          <p:cNvSpPr txBox="1">
            <a:spLocks noGrp="1"/>
          </p:cNvSpPr>
          <p:nvPr>
            <p:ph type="title" idx="2"/>
          </p:nvPr>
        </p:nvSpPr>
        <p:spPr>
          <a:xfrm>
            <a:off x="1595965" y="1234617"/>
            <a:ext cx="8169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300">
                <a:latin typeface="Alice"/>
                <a:ea typeface="Alice"/>
                <a:cs typeface="Alice"/>
                <a:sym typeface="Alic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8" name="Google Shape;18;p45"/>
          <p:cNvSpPr txBox="1">
            <a:spLocks noGrp="1"/>
          </p:cNvSpPr>
          <p:nvPr>
            <p:ph type="subTitle" idx="1"/>
          </p:nvPr>
        </p:nvSpPr>
        <p:spPr>
          <a:xfrm>
            <a:off x="899215" y="2164764"/>
            <a:ext cx="2210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 name="Google Shape;19;p45"/>
          <p:cNvSpPr txBox="1">
            <a:spLocks noGrp="1"/>
          </p:cNvSpPr>
          <p:nvPr>
            <p:ph type="title" idx="3"/>
          </p:nvPr>
        </p:nvSpPr>
        <p:spPr>
          <a:xfrm>
            <a:off x="3489000" y="1717750"/>
            <a:ext cx="2210400" cy="39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500">
                <a:latin typeface="Alice"/>
                <a:ea typeface="Alice"/>
                <a:cs typeface="Alice"/>
                <a:sym typeface="Alic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45"/>
          <p:cNvSpPr txBox="1">
            <a:spLocks noGrp="1"/>
          </p:cNvSpPr>
          <p:nvPr>
            <p:ph type="title" idx="4"/>
          </p:nvPr>
        </p:nvSpPr>
        <p:spPr>
          <a:xfrm>
            <a:off x="4207950" y="1234617"/>
            <a:ext cx="7725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300">
                <a:latin typeface="Alice"/>
                <a:ea typeface="Alice"/>
                <a:cs typeface="Alice"/>
                <a:sym typeface="Alic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1" name="Google Shape;21;p45"/>
          <p:cNvSpPr txBox="1">
            <a:spLocks noGrp="1"/>
          </p:cNvSpPr>
          <p:nvPr>
            <p:ph type="subTitle" idx="5"/>
          </p:nvPr>
        </p:nvSpPr>
        <p:spPr>
          <a:xfrm>
            <a:off x="3489000" y="2164764"/>
            <a:ext cx="2210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 name="Google Shape;22;p45"/>
          <p:cNvSpPr txBox="1">
            <a:spLocks noGrp="1"/>
          </p:cNvSpPr>
          <p:nvPr>
            <p:ph type="title" idx="6"/>
          </p:nvPr>
        </p:nvSpPr>
        <p:spPr>
          <a:xfrm>
            <a:off x="899215" y="3421243"/>
            <a:ext cx="2210400" cy="39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500">
                <a:latin typeface="Alice"/>
                <a:ea typeface="Alice"/>
                <a:cs typeface="Alice"/>
                <a:sym typeface="Alic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3" name="Google Shape;23;p45"/>
          <p:cNvSpPr txBox="1">
            <a:spLocks noGrp="1"/>
          </p:cNvSpPr>
          <p:nvPr>
            <p:ph type="title" idx="7"/>
          </p:nvPr>
        </p:nvSpPr>
        <p:spPr>
          <a:xfrm>
            <a:off x="1595965" y="2952958"/>
            <a:ext cx="8169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300">
                <a:latin typeface="Alice"/>
                <a:ea typeface="Alice"/>
                <a:cs typeface="Alice"/>
                <a:sym typeface="Alic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4" name="Google Shape;24;p45"/>
          <p:cNvSpPr txBox="1">
            <a:spLocks noGrp="1"/>
          </p:cNvSpPr>
          <p:nvPr>
            <p:ph type="subTitle" idx="8"/>
          </p:nvPr>
        </p:nvSpPr>
        <p:spPr>
          <a:xfrm>
            <a:off x="899215" y="3874702"/>
            <a:ext cx="2210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5" name="Google Shape;25;p45"/>
          <p:cNvSpPr txBox="1">
            <a:spLocks noGrp="1"/>
          </p:cNvSpPr>
          <p:nvPr>
            <p:ph type="title" idx="9"/>
          </p:nvPr>
        </p:nvSpPr>
        <p:spPr>
          <a:xfrm>
            <a:off x="3489000" y="3421243"/>
            <a:ext cx="2210400" cy="39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500">
                <a:latin typeface="Alice"/>
                <a:ea typeface="Alice"/>
                <a:cs typeface="Alice"/>
                <a:sym typeface="Alic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6" name="Google Shape;26;p45"/>
          <p:cNvSpPr txBox="1">
            <a:spLocks noGrp="1"/>
          </p:cNvSpPr>
          <p:nvPr>
            <p:ph type="title" idx="13"/>
          </p:nvPr>
        </p:nvSpPr>
        <p:spPr>
          <a:xfrm>
            <a:off x="4207950" y="2952958"/>
            <a:ext cx="7725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300">
                <a:latin typeface="Alice"/>
                <a:ea typeface="Alice"/>
                <a:cs typeface="Alice"/>
                <a:sym typeface="Alic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7" name="Google Shape;27;p45"/>
          <p:cNvSpPr txBox="1">
            <a:spLocks noGrp="1"/>
          </p:cNvSpPr>
          <p:nvPr>
            <p:ph type="subTitle" idx="14"/>
          </p:nvPr>
        </p:nvSpPr>
        <p:spPr>
          <a:xfrm>
            <a:off x="3489000" y="3874702"/>
            <a:ext cx="2210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 name="Google Shape;28;p45"/>
          <p:cNvSpPr txBox="1">
            <a:spLocks noGrp="1"/>
          </p:cNvSpPr>
          <p:nvPr>
            <p:ph type="title" idx="15"/>
          </p:nvPr>
        </p:nvSpPr>
        <p:spPr>
          <a:xfrm>
            <a:off x="2208400" y="463800"/>
            <a:ext cx="47271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300"/>
              <a:buNone/>
              <a:defRPr sz="3300">
                <a:latin typeface="Alice"/>
                <a:ea typeface="Alice"/>
                <a:cs typeface="Alice"/>
                <a:sym typeface="Alic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9" name="Google Shape;29;p45"/>
          <p:cNvSpPr txBox="1">
            <a:spLocks noGrp="1"/>
          </p:cNvSpPr>
          <p:nvPr>
            <p:ph type="title" idx="16"/>
          </p:nvPr>
        </p:nvSpPr>
        <p:spPr>
          <a:xfrm>
            <a:off x="6078778" y="1717763"/>
            <a:ext cx="2210400" cy="39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500">
                <a:latin typeface="Alice"/>
                <a:ea typeface="Alice"/>
                <a:cs typeface="Alice"/>
                <a:sym typeface="Alic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0" name="Google Shape;30;p45"/>
          <p:cNvSpPr txBox="1">
            <a:spLocks noGrp="1"/>
          </p:cNvSpPr>
          <p:nvPr>
            <p:ph type="title" idx="17"/>
          </p:nvPr>
        </p:nvSpPr>
        <p:spPr>
          <a:xfrm>
            <a:off x="6797728" y="1234630"/>
            <a:ext cx="7725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300">
                <a:latin typeface="Alice"/>
                <a:ea typeface="Alice"/>
                <a:cs typeface="Alice"/>
                <a:sym typeface="Alic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1" name="Google Shape;31;p45"/>
          <p:cNvSpPr txBox="1">
            <a:spLocks noGrp="1"/>
          </p:cNvSpPr>
          <p:nvPr>
            <p:ph type="subTitle" idx="18"/>
          </p:nvPr>
        </p:nvSpPr>
        <p:spPr>
          <a:xfrm>
            <a:off x="6078778" y="2164776"/>
            <a:ext cx="2210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45"/>
          <p:cNvSpPr txBox="1">
            <a:spLocks noGrp="1"/>
          </p:cNvSpPr>
          <p:nvPr>
            <p:ph type="title" idx="19"/>
          </p:nvPr>
        </p:nvSpPr>
        <p:spPr>
          <a:xfrm>
            <a:off x="6078778" y="3421256"/>
            <a:ext cx="2210400" cy="39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500">
                <a:latin typeface="Alice"/>
                <a:ea typeface="Alice"/>
                <a:cs typeface="Alice"/>
                <a:sym typeface="Alic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3" name="Google Shape;33;p45"/>
          <p:cNvSpPr txBox="1">
            <a:spLocks noGrp="1"/>
          </p:cNvSpPr>
          <p:nvPr>
            <p:ph type="title" idx="20"/>
          </p:nvPr>
        </p:nvSpPr>
        <p:spPr>
          <a:xfrm>
            <a:off x="6797728" y="2952971"/>
            <a:ext cx="7725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300">
                <a:latin typeface="Alice"/>
                <a:ea typeface="Alice"/>
                <a:cs typeface="Alice"/>
                <a:sym typeface="Alic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4" name="Google Shape;34;p45"/>
          <p:cNvSpPr txBox="1">
            <a:spLocks noGrp="1"/>
          </p:cNvSpPr>
          <p:nvPr>
            <p:ph type="subTitle" idx="21"/>
          </p:nvPr>
        </p:nvSpPr>
        <p:spPr>
          <a:xfrm>
            <a:off x="6078778" y="3874715"/>
            <a:ext cx="2210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
        <p:cNvGrpSpPr/>
        <p:nvPr/>
      </p:nvGrpSpPr>
      <p:grpSpPr>
        <a:xfrm>
          <a:off x="0" y="0"/>
          <a:ext cx="0" cy="0"/>
          <a:chOff x="0" y="0"/>
          <a:chExt cx="0" cy="0"/>
        </a:xfrm>
      </p:grpSpPr>
      <p:pic>
        <p:nvPicPr>
          <p:cNvPr id="36" name="Google Shape;36;p46"/>
          <p:cNvPicPr preferRelativeResize="0"/>
          <p:nvPr/>
        </p:nvPicPr>
        <p:blipFill rotWithShape="1">
          <a:blip r:embed="rId2">
            <a:alphaModFix/>
          </a:blip>
          <a:srcRect/>
          <a:stretch/>
        </p:blipFill>
        <p:spPr>
          <a:xfrm>
            <a:off x="-63300" y="-31925"/>
            <a:ext cx="9270599" cy="5207349"/>
          </a:xfrm>
          <a:prstGeom prst="rect">
            <a:avLst/>
          </a:prstGeom>
          <a:noFill/>
          <a:ln>
            <a:noFill/>
          </a:ln>
        </p:spPr>
      </p:pic>
      <p:sp>
        <p:nvSpPr>
          <p:cNvPr id="37" name="Google Shape;37;p46"/>
          <p:cNvSpPr txBox="1">
            <a:spLocks noGrp="1"/>
          </p:cNvSpPr>
          <p:nvPr>
            <p:ph type="title"/>
          </p:nvPr>
        </p:nvSpPr>
        <p:spPr>
          <a:xfrm>
            <a:off x="2163838" y="1489138"/>
            <a:ext cx="2336400" cy="39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500">
                <a:latin typeface="Alice"/>
                <a:ea typeface="Alice"/>
                <a:cs typeface="Alice"/>
                <a:sym typeface="Alic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8" name="Google Shape;38;p46"/>
          <p:cNvSpPr txBox="1">
            <a:spLocks noGrp="1"/>
          </p:cNvSpPr>
          <p:nvPr>
            <p:ph type="title" idx="2"/>
          </p:nvPr>
        </p:nvSpPr>
        <p:spPr>
          <a:xfrm>
            <a:off x="1242053" y="1768006"/>
            <a:ext cx="8634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300">
                <a:latin typeface="Alice"/>
                <a:ea typeface="Alice"/>
                <a:cs typeface="Alice"/>
                <a:sym typeface="Alic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9" name="Google Shape;39;p46"/>
          <p:cNvSpPr txBox="1">
            <a:spLocks noGrp="1"/>
          </p:cNvSpPr>
          <p:nvPr>
            <p:ph type="subTitle" idx="1"/>
          </p:nvPr>
        </p:nvSpPr>
        <p:spPr>
          <a:xfrm>
            <a:off x="2163838" y="1936153"/>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6"/>
          <p:cNvSpPr txBox="1">
            <a:spLocks noGrp="1"/>
          </p:cNvSpPr>
          <p:nvPr>
            <p:ph type="title" idx="3"/>
          </p:nvPr>
        </p:nvSpPr>
        <p:spPr>
          <a:xfrm>
            <a:off x="5585788" y="1489138"/>
            <a:ext cx="2336400" cy="39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500">
                <a:latin typeface="Alice"/>
                <a:ea typeface="Alice"/>
                <a:cs typeface="Alice"/>
                <a:sym typeface="Alic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1" name="Google Shape;41;p46"/>
          <p:cNvSpPr txBox="1">
            <a:spLocks noGrp="1"/>
          </p:cNvSpPr>
          <p:nvPr>
            <p:ph type="title" idx="4"/>
          </p:nvPr>
        </p:nvSpPr>
        <p:spPr>
          <a:xfrm>
            <a:off x="4670648" y="1768006"/>
            <a:ext cx="8166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300">
                <a:latin typeface="Alice"/>
                <a:ea typeface="Alice"/>
                <a:cs typeface="Alice"/>
                <a:sym typeface="Alic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2" name="Google Shape;42;p46"/>
          <p:cNvSpPr txBox="1">
            <a:spLocks noGrp="1"/>
          </p:cNvSpPr>
          <p:nvPr>
            <p:ph type="subTitle" idx="5"/>
          </p:nvPr>
        </p:nvSpPr>
        <p:spPr>
          <a:xfrm>
            <a:off x="5585788" y="1936153"/>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6"/>
          <p:cNvSpPr txBox="1">
            <a:spLocks noGrp="1"/>
          </p:cNvSpPr>
          <p:nvPr>
            <p:ph type="title" idx="6"/>
          </p:nvPr>
        </p:nvSpPr>
        <p:spPr>
          <a:xfrm>
            <a:off x="2163838" y="2887838"/>
            <a:ext cx="2336400" cy="39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500">
                <a:latin typeface="Alice"/>
                <a:ea typeface="Alice"/>
                <a:cs typeface="Alice"/>
                <a:sym typeface="Alic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4" name="Google Shape;44;p46"/>
          <p:cNvSpPr txBox="1">
            <a:spLocks noGrp="1"/>
          </p:cNvSpPr>
          <p:nvPr>
            <p:ph type="title" idx="7"/>
          </p:nvPr>
        </p:nvSpPr>
        <p:spPr>
          <a:xfrm>
            <a:off x="1242053" y="3029153"/>
            <a:ext cx="8634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300">
                <a:latin typeface="Alice"/>
                <a:ea typeface="Alice"/>
                <a:cs typeface="Alice"/>
                <a:sym typeface="Alic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5" name="Google Shape;45;p46"/>
          <p:cNvSpPr txBox="1">
            <a:spLocks noGrp="1"/>
          </p:cNvSpPr>
          <p:nvPr>
            <p:ph type="subTitle" idx="8"/>
          </p:nvPr>
        </p:nvSpPr>
        <p:spPr>
          <a:xfrm>
            <a:off x="2163838" y="3341299"/>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6"/>
          <p:cNvSpPr txBox="1">
            <a:spLocks noGrp="1"/>
          </p:cNvSpPr>
          <p:nvPr>
            <p:ph type="title" idx="9"/>
          </p:nvPr>
        </p:nvSpPr>
        <p:spPr>
          <a:xfrm>
            <a:off x="5585788" y="2887838"/>
            <a:ext cx="2336400" cy="39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500">
                <a:latin typeface="Alice"/>
                <a:ea typeface="Alice"/>
                <a:cs typeface="Alice"/>
                <a:sym typeface="Alic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7" name="Google Shape;47;p46"/>
          <p:cNvSpPr txBox="1">
            <a:spLocks noGrp="1"/>
          </p:cNvSpPr>
          <p:nvPr>
            <p:ph type="title" idx="13"/>
          </p:nvPr>
        </p:nvSpPr>
        <p:spPr>
          <a:xfrm>
            <a:off x="4670648" y="3029153"/>
            <a:ext cx="8166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300">
                <a:latin typeface="Alice"/>
                <a:ea typeface="Alice"/>
                <a:cs typeface="Alice"/>
                <a:sym typeface="Alic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8" name="Google Shape;48;p46"/>
          <p:cNvSpPr txBox="1">
            <a:spLocks noGrp="1"/>
          </p:cNvSpPr>
          <p:nvPr>
            <p:ph type="subTitle" idx="14"/>
          </p:nvPr>
        </p:nvSpPr>
        <p:spPr>
          <a:xfrm>
            <a:off x="5585788" y="3341299"/>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6"/>
          <p:cNvSpPr txBox="1">
            <a:spLocks noGrp="1"/>
          </p:cNvSpPr>
          <p:nvPr>
            <p:ph type="title" idx="15"/>
          </p:nvPr>
        </p:nvSpPr>
        <p:spPr>
          <a:xfrm>
            <a:off x="2208400" y="463800"/>
            <a:ext cx="4727100" cy="59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300"/>
              <a:buNone/>
              <a:defRPr sz="3300">
                <a:latin typeface="Alice"/>
                <a:ea typeface="Alice"/>
                <a:cs typeface="Alice"/>
                <a:sym typeface="Alic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pic>
        <p:nvPicPr>
          <p:cNvPr id="51" name="Google Shape;51;p47"/>
          <p:cNvPicPr preferRelativeResize="0"/>
          <p:nvPr/>
        </p:nvPicPr>
        <p:blipFill rotWithShape="1">
          <a:blip r:embed="rId2">
            <a:alphaModFix/>
          </a:blip>
          <a:srcRect t="29" b="18"/>
          <a:stretch/>
        </p:blipFill>
        <p:spPr>
          <a:xfrm>
            <a:off x="-6450" y="0"/>
            <a:ext cx="9156900" cy="5143499"/>
          </a:xfrm>
          <a:prstGeom prst="rect">
            <a:avLst/>
          </a:prstGeom>
          <a:noFill/>
          <a:ln>
            <a:noFill/>
          </a:ln>
        </p:spPr>
      </p:pic>
      <p:sp>
        <p:nvSpPr>
          <p:cNvPr id="52" name="Google Shape;52;p47"/>
          <p:cNvSpPr txBox="1">
            <a:spLocks noGrp="1"/>
          </p:cNvSpPr>
          <p:nvPr>
            <p:ph type="title"/>
          </p:nvPr>
        </p:nvSpPr>
        <p:spPr>
          <a:xfrm>
            <a:off x="2624788" y="2307063"/>
            <a:ext cx="3894600" cy="84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5200">
                <a:latin typeface="Alice"/>
                <a:ea typeface="Alice"/>
                <a:cs typeface="Alice"/>
                <a:sym typeface="Alic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3" name="Google Shape;53;p47"/>
          <p:cNvSpPr txBox="1">
            <a:spLocks noGrp="1"/>
          </p:cNvSpPr>
          <p:nvPr>
            <p:ph type="title" idx="2"/>
          </p:nvPr>
        </p:nvSpPr>
        <p:spPr>
          <a:xfrm>
            <a:off x="3965250" y="714225"/>
            <a:ext cx="1213500" cy="92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000"/>
              <a:buNone/>
              <a:defRPr sz="6000">
                <a:latin typeface="Alice"/>
                <a:ea typeface="Alice"/>
                <a:cs typeface="Alice"/>
                <a:sym typeface="Alic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4" name="Google Shape;54;p47"/>
          <p:cNvSpPr txBox="1">
            <a:spLocks noGrp="1"/>
          </p:cNvSpPr>
          <p:nvPr>
            <p:ph type="subTitle" idx="1"/>
          </p:nvPr>
        </p:nvSpPr>
        <p:spPr>
          <a:xfrm>
            <a:off x="1816625" y="3551975"/>
            <a:ext cx="5511300" cy="42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pic>
        <p:nvPicPr>
          <p:cNvPr id="56" name="Google Shape;56;p48"/>
          <p:cNvPicPr preferRelativeResize="0"/>
          <p:nvPr/>
        </p:nvPicPr>
        <p:blipFill rotWithShape="1">
          <a:blip r:embed="rId2">
            <a:alphaModFix/>
          </a:blip>
          <a:srcRect l="29" r="39"/>
          <a:stretch/>
        </p:blipFill>
        <p:spPr>
          <a:xfrm rot="10800000">
            <a:off x="-34851" y="-15949"/>
            <a:ext cx="9213701" cy="5175399"/>
          </a:xfrm>
          <a:prstGeom prst="rect">
            <a:avLst/>
          </a:prstGeom>
          <a:noFill/>
          <a:ln>
            <a:noFill/>
          </a:ln>
        </p:spPr>
      </p:pic>
      <p:sp>
        <p:nvSpPr>
          <p:cNvPr id="57" name="Google Shape;57;p48"/>
          <p:cNvSpPr txBox="1">
            <a:spLocks noGrp="1"/>
          </p:cNvSpPr>
          <p:nvPr>
            <p:ph type="subTitle" idx="1"/>
          </p:nvPr>
        </p:nvSpPr>
        <p:spPr>
          <a:xfrm>
            <a:off x="1097450" y="2231585"/>
            <a:ext cx="3217200" cy="1354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 name="Google Shape;58;p48"/>
          <p:cNvSpPr txBox="1">
            <a:spLocks noGrp="1"/>
          </p:cNvSpPr>
          <p:nvPr>
            <p:ph type="title"/>
          </p:nvPr>
        </p:nvSpPr>
        <p:spPr>
          <a:xfrm>
            <a:off x="1097450" y="1393559"/>
            <a:ext cx="4155300" cy="64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sz="4000">
                <a:latin typeface="Alice"/>
                <a:ea typeface="Alice"/>
                <a:cs typeface="Alice"/>
                <a:sym typeface="Alic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4">
  <p:cSld name="CUSTOM_11_1_1_1">
    <p:spTree>
      <p:nvGrpSpPr>
        <p:cNvPr id="1" name="Shape 59"/>
        <p:cNvGrpSpPr/>
        <p:nvPr/>
      </p:nvGrpSpPr>
      <p:grpSpPr>
        <a:xfrm>
          <a:off x="0" y="0"/>
          <a:ext cx="0" cy="0"/>
          <a:chOff x="0" y="0"/>
          <a:chExt cx="0" cy="0"/>
        </a:xfrm>
      </p:grpSpPr>
      <p:pic>
        <p:nvPicPr>
          <p:cNvPr id="60" name="Google Shape;60;p49"/>
          <p:cNvPicPr preferRelativeResize="0"/>
          <p:nvPr/>
        </p:nvPicPr>
        <p:blipFill rotWithShape="1">
          <a:blip r:embed="rId2">
            <a:alphaModFix/>
          </a:blip>
          <a:srcRect t="58" b="59"/>
          <a:stretch/>
        </p:blipFill>
        <p:spPr>
          <a:xfrm rot="10800000">
            <a:off x="-34850" y="-15949"/>
            <a:ext cx="9213701" cy="5175398"/>
          </a:xfrm>
          <a:prstGeom prst="rect">
            <a:avLst/>
          </a:prstGeom>
          <a:noFill/>
          <a:ln>
            <a:noFill/>
          </a:ln>
        </p:spPr>
      </p:pic>
      <p:sp>
        <p:nvSpPr>
          <p:cNvPr id="61" name="Google Shape;61;p49"/>
          <p:cNvSpPr txBox="1">
            <a:spLocks noGrp="1"/>
          </p:cNvSpPr>
          <p:nvPr>
            <p:ph type="title"/>
          </p:nvPr>
        </p:nvSpPr>
        <p:spPr>
          <a:xfrm>
            <a:off x="2208400" y="452355"/>
            <a:ext cx="4727100" cy="60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300"/>
              <a:buNone/>
              <a:defRPr sz="3300">
                <a:latin typeface="Alice"/>
                <a:ea typeface="Alice"/>
                <a:cs typeface="Alice"/>
                <a:sym typeface="Alic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1">
  <p:cSld name="CUSTOM_16">
    <p:spTree>
      <p:nvGrpSpPr>
        <p:cNvPr id="1" name="Shape 62"/>
        <p:cNvGrpSpPr/>
        <p:nvPr/>
      </p:nvGrpSpPr>
      <p:grpSpPr>
        <a:xfrm>
          <a:off x="0" y="0"/>
          <a:ext cx="0" cy="0"/>
          <a:chOff x="0" y="0"/>
          <a:chExt cx="0" cy="0"/>
        </a:xfrm>
      </p:grpSpPr>
      <p:pic>
        <p:nvPicPr>
          <p:cNvPr id="63" name="Google Shape;63;p50"/>
          <p:cNvPicPr preferRelativeResize="0"/>
          <p:nvPr/>
        </p:nvPicPr>
        <p:blipFill rotWithShape="1">
          <a:blip r:embed="rId2">
            <a:alphaModFix/>
          </a:blip>
          <a:srcRect t="29" r="51646" b="18"/>
          <a:stretch/>
        </p:blipFill>
        <p:spPr>
          <a:xfrm rot="10800000" flipH="1">
            <a:off x="-1" y="-15950"/>
            <a:ext cx="4455326" cy="5175400"/>
          </a:xfrm>
          <a:prstGeom prst="rect">
            <a:avLst/>
          </a:prstGeom>
          <a:noFill/>
          <a:ln>
            <a:noFill/>
          </a:ln>
        </p:spPr>
      </p:pic>
      <p:sp>
        <p:nvSpPr>
          <p:cNvPr id="64" name="Google Shape;64;p50"/>
          <p:cNvSpPr txBox="1">
            <a:spLocks noGrp="1"/>
          </p:cNvSpPr>
          <p:nvPr>
            <p:ph type="title"/>
          </p:nvPr>
        </p:nvSpPr>
        <p:spPr>
          <a:xfrm>
            <a:off x="3633525" y="2820025"/>
            <a:ext cx="45465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2500">
                <a:latin typeface="Alice"/>
                <a:ea typeface="Alice"/>
                <a:cs typeface="Alice"/>
                <a:sym typeface="Alic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5" name="Google Shape;65;p50"/>
          <p:cNvSpPr txBox="1">
            <a:spLocks noGrp="1"/>
          </p:cNvSpPr>
          <p:nvPr>
            <p:ph type="subTitle" idx="1"/>
          </p:nvPr>
        </p:nvSpPr>
        <p:spPr>
          <a:xfrm>
            <a:off x="3633576" y="1791575"/>
            <a:ext cx="4546500" cy="114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500"/>
              <a:buNone/>
              <a:defRPr sz="1800">
                <a:solidFill>
                  <a:schemeClr val="dk1"/>
                </a:solidFill>
                <a:latin typeface="Work Sans"/>
                <a:ea typeface="Work Sans"/>
                <a:cs typeface="Work Sans"/>
                <a:sym typeface="Work Sans"/>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1">
  <p:cSld name="CUSTOM_26">
    <p:spTree>
      <p:nvGrpSpPr>
        <p:cNvPr id="1" name="Shape 66"/>
        <p:cNvGrpSpPr/>
        <p:nvPr/>
      </p:nvGrpSpPr>
      <p:grpSpPr>
        <a:xfrm>
          <a:off x="0" y="0"/>
          <a:ext cx="0" cy="0"/>
          <a:chOff x="0" y="0"/>
          <a:chExt cx="0" cy="0"/>
        </a:xfrm>
      </p:grpSpPr>
      <p:pic>
        <p:nvPicPr>
          <p:cNvPr id="67" name="Google Shape;67;p51"/>
          <p:cNvPicPr preferRelativeResize="0"/>
          <p:nvPr/>
        </p:nvPicPr>
        <p:blipFill rotWithShape="1">
          <a:blip r:embed="rId2">
            <a:alphaModFix/>
          </a:blip>
          <a:srcRect/>
          <a:stretch/>
        </p:blipFill>
        <p:spPr>
          <a:xfrm flipH="1">
            <a:off x="-29375" y="-15950"/>
            <a:ext cx="9202751" cy="5175400"/>
          </a:xfrm>
          <a:prstGeom prst="rect">
            <a:avLst/>
          </a:prstGeom>
          <a:noFill/>
          <a:ln>
            <a:noFill/>
          </a:ln>
        </p:spPr>
      </p:pic>
      <p:sp>
        <p:nvSpPr>
          <p:cNvPr id="68" name="Google Shape;68;p51"/>
          <p:cNvSpPr txBox="1">
            <a:spLocks noGrp="1"/>
          </p:cNvSpPr>
          <p:nvPr>
            <p:ph type="subTitle" idx="1"/>
          </p:nvPr>
        </p:nvSpPr>
        <p:spPr>
          <a:xfrm>
            <a:off x="1695150" y="1883803"/>
            <a:ext cx="2210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 name="Google Shape;69;p51"/>
          <p:cNvSpPr txBox="1">
            <a:spLocks noGrp="1"/>
          </p:cNvSpPr>
          <p:nvPr>
            <p:ph type="title"/>
          </p:nvPr>
        </p:nvSpPr>
        <p:spPr>
          <a:xfrm>
            <a:off x="1695150" y="995828"/>
            <a:ext cx="2210400" cy="83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200"/>
              <a:buNone/>
              <a:defRPr sz="6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70" name="Google Shape;70;p51"/>
          <p:cNvSpPr txBox="1">
            <a:spLocks noGrp="1"/>
          </p:cNvSpPr>
          <p:nvPr>
            <p:ph type="subTitle" idx="2"/>
          </p:nvPr>
        </p:nvSpPr>
        <p:spPr>
          <a:xfrm>
            <a:off x="5238450" y="1883803"/>
            <a:ext cx="2210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 name="Google Shape;71;p51"/>
          <p:cNvSpPr txBox="1">
            <a:spLocks noGrp="1"/>
          </p:cNvSpPr>
          <p:nvPr>
            <p:ph type="title" idx="3"/>
          </p:nvPr>
        </p:nvSpPr>
        <p:spPr>
          <a:xfrm>
            <a:off x="5238450" y="995828"/>
            <a:ext cx="2210400" cy="83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200"/>
              <a:buNone/>
              <a:defRPr sz="6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72" name="Google Shape;72;p51"/>
          <p:cNvSpPr txBox="1">
            <a:spLocks noGrp="1"/>
          </p:cNvSpPr>
          <p:nvPr>
            <p:ph type="subTitle" idx="4"/>
          </p:nvPr>
        </p:nvSpPr>
        <p:spPr>
          <a:xfrm>
            <a:off x="1695150" y="3845803"/>
            <a:ext cx="2210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3" name="Google Shape;73;p51"/>
          <p:cNvSpPr txBox="1">
            <a:spLocks noGrp="1"/>
          </p:cNvSpPr>
          <p:nvPr>
            <p:ph type="title" idx="5"/>
          </p:nvPr>
        </p:nvSpPr>
        <p:spPr>
          <a:xfrm>
            <a:off x="1695150" y="2978674"/>
            <a:ext cx="2210400" cy="83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200"/>
              <a:buNone/>
              <a:defRPr sz="6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74" name="Google Shape;74;p51"/>
          <p:cNvSpPr txBox="1">
            <a:spLocks noGrp="1"/>
          </p:cNvSpPr>
          <p:nvPr>
            <p:ph type="subTitle" idx="6"/>
          </p:nvPr>
        </p:nvSpPr>
        <p:spPr>
          <a:xfrm>
            <a:off x="5238450" y="3845803"/>
            <a:ext cx="2210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5" name="Google Shape;75;p51"/>
          <p:cNvSpPr txBox="1">
            <a:spLocks noGrp="1"/>
          </p:cNvSpPr>
          <p:nvPr>
            <p:ph type="title" idx="7"/>
          </p:nvPr>
        </p:nvSpPr>
        <p:spPr>
          <a:xfrm>
            <a:off x="5238450" y="2978674"/>
            <a:ext cx="2210400" cy="83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200"/>
              <a:buNone/>
              <a:defRPr sz="6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76"/>
        <p:cNvGrpSpPr/>
        <p:nvPr/>
      </p:nvGrpSpPr>
      <p:grpSpPr>
        <a:xfrm>
          <a:off x="0" y="0"/>
          <a:ext cx="0" cy="0"/>
          <a:chOff x="0" y="0"/>
          <a:chExt cx="0" cy="0"/>
        </a:xfrm>
      </p:grpSpPr>
      <p:pic>
        <p:nvPicPr>
          <p:cNvPr id="77" name="Google Shape;77;p52"/>
          <p:cNvPicPr preferRelativeResize="0"/>
          <p:nvPr/>
        </p:nvPicPr>
        <p:blipFill rotWithShape="1">
          <a:blip r:embed="rId2">
            <a:alphaModFix/>
          </a:blip>
          <a:srcRect t="29" b="18"/>
          <a:stretch/>
        </p:blipFill>
        <p:spPr>
          <a:xfrm>
            <a:off x="-34850" y="-15949"/>
            <a:ext cx="9213701" cy="5175398"/>
          </a:xfrm>
          <a:prstGeom prst="rect">
            <a:avLst/>
          </a:prstGeom>
          <a:noFill/>
          <a:ln>
            <a:noFill/>
          </a:ln>
        </p:spPr>
      </p:pic>
      <p:sp>
        <p:nvSpPr>
          <p:cNvPr id="78" name="Google Shape;78;p52"/>
          <p:cNvSpPr txBox="1">
            <a:spLocks noGrp="1"/>
          </p:cNvSpPr>
          <p:nvPr>
            <p:ph type="title"/>
          </p:nvPr>
        </p:nvSpPr>
        <p:spPr>
          <a:xfrm>
            <a:off x="733225" y="463500"/>
            <a:ext cx="7677600" cy="594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300"/>
              <a:buNone/>
              <a:defRPr sz="3300">
                <a:latin typeface="Alice"/>
                <a:ea typeface="Alice"/>
                <a:cs typeface="Alice"/>
                <a:sym typeface="Alic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3"/>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500"/>
              <a:buFont typeface="Arial"/>
              <a:buNone/>
            </a:pPr>
            <a:endParaRPr sz="3500" b="0" i="0" u="none" strike="noStrike" cap="none">
              <a:solidFill>
                <a:srgbClr val="191919"/>
              </a:solidFill>
              <a:latin typeface="Bebas Neue"/>
              <a:ea typeface="Bebas Neue"/>
              <a:cs typeface="Bebas Neue"/>
              <a:sym typeface="Bebas Neue"/>
            </a:endParaRPr>
          </a:p>
        </p:txBody>
      </p:sp>
      <p:sp>
        <p:nvSpPr>
          <p:cNvPr id="7" name="Google Shape;7;p43"/>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endParaRPr sz="1400" b="0" i="0" u="none" strike="noStrike" cap="none">
              <a:solidFill>
                <a:schemeClr val="dk1"/>
              </a:solidFill>
              <a:latin typeface="Work Sans"/>
              <a:ea typeface="Work Sans"/>
              <a:cs typeface="Work Sans"/>
              <a:sym typeface="Work Sans"/>
            </a:endParaRPr>
          </a:p>
        </p:txBody>
      </p:sp>
      <p:sp>
        <p:nvSpPr>
          <p:cNvPr id="8" name="Google Shape;8;p43"/>
          <p:cNvSpPr txBox="1">
            <a:spLocks noGrp="1"/>
          </p:cNvSpPr>
          <p:nvPr>
            <p:ph type="title"/>
          </p:nvPr>
        </p:nvSpPr>
        <p:spPr>
          <a:xfrm>
            <a:off x="540000" y="720000"/>
            <a:ext cx="80640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300"/>
              <a:buFont typeface="Alice"/>
              <a:buNone/>
              <a:defRPr sz="3300" b="0" i="0" u="none" strike="noStrike" cap="none">
                <a:solidFill>
                  <a:schemeClr val="dk1"/>
                </a:solidFill>
                <a:latin typeface="Alice"/>
                <a:ea typeface="Alice"/>
                <a:cs typeface="Alice"/>
                <a:sym typeface="Alic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9" name="Google Shape;9;p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1pPr>
            <a:lvl2pPr marL="914400" marR="0" lvl="1"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2pPr>
            <a:lvl3pPr marL="1371600" marR="0" lvl="2"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3pPr>
            <a:lvl4pPr marL="1828800" marR="0" lvl="3"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4pPr>
            <a:lvl5pPr marL="2286000" marR="0" lvl="4"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5pPr>
            <a:lvl6pPr marL="2743200" marR="0" lvl="5"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6pPr>
            <a:lvl7pPr marL="3200400" marR="0" lvl="6"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7pPr>
            <a:lvl8pPr marL="3657600" marR="0" lvl="7"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8pPr>
            <a:lvl9pPr marL="4114800" marR="0" lvl="8" indent="-317500" algn="l" rtl="0">
              <a:lnSpc>
                <a:spcPct val="115000"/>
              </a:lnSpc>
              <a:spcBef>
                <a:spcPts val="1600"/>
              </a:spcBef>
              <a:spcAft>
                <a:spcPts val="160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73.jpg"/></Relationships>
</file>

<file path=ppt/slides/_rels/slide5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
          <p:cNvSpPr/>
          <p:nvPr/>
        </p:nvSpPr>
        <p:spPr>
          <a:xfrm rot="5400000" flipH="1">
            <a:off x="3020193" y="-3020193"/>
            <a:ext cx="2785062" cy="8825448"/>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
          <p:cNvSpPr txBox="1">
            <a:spLocks noGrp="1"/>
          </p:cNvSpPr>
          <p:nvPr>
            <p:ph type="ctrTitle"/>
          </p:nvPr>
        </p:nvSpPr>
        <p:spPr>
          <a:xfrm>
            <a:off x="199606" y="347664"/>
            <a:ext cx="8203246" cy="2181792"/>
          </a:xfrm>
          <a:prstGeom prst="rect">
            <a:avLst/>
          </a:prstGeom>
          <a:noFill/>
          <a:ln>
            <a:noFill/>
          </a:ln>
        </p:spPr>
        <p:txBody>
          <a:bodyPr spcFirstLastPara="1" wrap="square" lIns="91425" tIns="234000" rIns="91425" bIns="91425" anchor="t" anchorCtr="0">
            <a:noAutofit/>
          </a:bodyPr>
          <a:lstStyle/>
          <a:p>
            <a:pPr marL="0" lvl="0" indent="0" algn="ctr" rtl="0">
              <a:lnSpc>
                <a:spcPct val="100000"/>
              </a:lnSpc>
              <a:spcBef>
                <a:spcPts val="0"/>
              </a:spcBef>
              <a:spcAft>
                <a:spcPts val="0"/>
              </a:spcAft>
              <a:buSzPts val="5200"/>
              <a:buNone/>
            </a:pPr>
            <a:r>
              <a:rPr lang="en-US"/>
              <a:t>HOSPITAL </a:t>
            </a:r>
            <a:br>
              <a:rPr lang="en-US"/>
            </a:br>
            <a:r>
              <a:rPr lang="en-US"/>
              <a:t> MANAGEMENT SYSTEM</a:t>
            </a:r>
            <a:endParaRPr/>
          </a:p>
        </p:txBody>
      </p:sp>
      <p:sp>
        <p:nvSpPr>
          <p:cNvPr id="120" name="Google Shape;120;p1"/>
          <p:cNvSpPr txBox="1">
            <a:spLocks noGrp="1"/>
          </p:cNvSpPr>
          <p:nvPr>
            <p:ph type="subTitle" idx="1"/>
          </p:nvPr>
        </p:nvSpPr>
        <p:spPr>
          <a:xfrm>
            <a:off x="338144" y="3055551"/>
            <a:ext cx="4665036" cy="870796"/>
          </a:xfrm>
          <a:prstGeom prst="rect">
            <a:avLst/>
          </a:prstGeom>
          <a:noFill/>
          <a:ln>
            <a:noFill/>
          </a:ln>
        </p:spPr>
        <p:txBody>
          <a:bodyPr spcFirstLastPara="1" wrap="square" lIns="90000" tIns="91425" rIns="91425" bIns="91425" anchor="t" anchorCtr="0">
            <a:noAutofit/>
          </a:bodyPr>
          <a:lstStyle/>
          <a:p>
            <a:pPr marL="457200" lvl="0" indent="-317500" algn="ctr" rtl="0">
              <a:lnSpc>
                <a:spcPct val="100000"/>
              </a:lnSpc>
              <a:spcBef>
                <a:spcPts val="0"/>
              </a:spcBef>
              <a:spcAft>
                <a:spcPts val="0"/>
              </a:spcAft>
              <a:buSzPts val="1400"/>
              <a:buNone/>
            </a:pPr>
            <a:r>
              <a:rPr lang="en-US" b="1"/>
              <a:t>Under The Guidelines Of</a:t>
            </a:r>
            <a:endParaRPr/>
          </a:p>
          <a:p>
            <a:pPr marL="0" lvl="0" indent="0" algn="ctr" rtl="0">
              <a:lnSpc>
                <a:spcPct val="100000"/>
              </a:lnSpc>
              <a:spcBef>
                <a:spcPts val="0"/>
              </a:spcBef>
              <a:spcAft>
                <a:spcPts val="0"/>
              </a:spcAft>
              <a:buSzPts val="1400"/>
              <a:buNone/>
            </a:pPr>
            <a:r>
              <a:rPr lang="en-US"/>
              <a:t>	Dr. Enas Elgeldawi	</a:t>
            </a:r>
            <a:endParaRPr/>
          </a:p>
          <a:p>
            <a:pPr marL="0" lvl="0" indent="0" algn="ctr" rtl="0">
              <a:lnSpc>
                <a:spcPct val="100000"/>
              </a:lnSpc>
              <a:spcBef>
                <a:spcPts val="0"/>
              </a:spcBef>
              <a:spcAft>
                <a:spcPts val="0"/>
              </a:spcAft>
              <a:buSzPts val="1400"/>
              <a:buNone/>
            </a:pPr>
            <a:r>
              <a:rPr lang="en-US"/>
              <a:t>Eng. Rehab galal </a:t>
            </a:r>
            <a:endParaRPr/>
          </a:p>
          <a:p>
            <a:pPr marL="0" lvl="0" indent="0" algn="ctr" rtl="0">
              <a:lnSpc>
                <a:spcPct val="100000"/>
              </a:lnSpc>
              <a:spcBef>
                <a:spcPts val="0"/>
              </a:spcBef>
              <a:spcAft>
                <a:spcPts val="0"/>
              </a:spcAft>
              <a:buSzPts val="1400"/>
              <a:buNone/>
            </a:pPr>
            <a:r>
              <a:rPr lang="en-US"/>
              <a:t/>
            </a:r>
            <a:br>
              <a:rPr lang="en-US"/>
            </a:br>
            <a:endParaRPr/>
          </a:p>
        </p:txBody>
      </p:sp>
      <p:pic>
        <p:nvPicPr>
          <p:cNvPr id="121" name="Google Shape;121;p1" descr="A blue circle with white text&#10;&#10;Description automatically generated"/>
          <p:cNvPicPr preferRelativeResize="0"/>
          <p:nvPr/>
        </p:nvPicPr>
        <p:blipFill rotWithShape="1">
          <a:blip r:embed="rId3">
            <a:alphaModFix/>
          </a:blip>
          <a:srcRect/>
          <a:stretch/>
        </p:blipFill>
        <p:spPr>
          <a:xfrm>
            <a:off x="5755306" y="3706917"/>
            <a:ext cx="1328157" cy="1330959"/>
          </a:xfrm>
          <a:prstGeom prst="rect">
            <a:avLst/>
          </a:prstGeom>
          <a:noFill/>
          <a:ln>
            <a:noFill/>
          </a:ln>
        </p:spPr>
      </p:pic>
      <p:sp>
        <p:nvSpPr>
          <p:cNvPr id="122" name="Google Shape;122;p1"/>
          <p:cNvSpPr txBox="1"/>
          <p:nvPr/>
        </p:nvSpPr>
        <p:spPr>
          <a:xfrm>
            <a:off x="4051609" y="3347331"/>
            <a:ext cx="4594302" cy="359586"/>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1600" b="1" i="0" u="none" strike="noStrike" cap="none">
                <a:solidFill>
                  <a:schemeClr val="dk1"/>
                </a:solidFill>
                <a:latin typeface="Times New Roman"/>
                <a:ea typeface="Times New Roman"/>
                <a:cs typeface="Times New Roman"/>
                <a:sym typeface="Times New Roman"/>
              </a:rPr>
              <a:t>Submitted to:</a:t>
            </a:r>
            <a:endParaRPr sz="10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1000"/>
                                        <p:tgtEl>
                                          <p:spTgt spid="11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1000"/>
                                        <p:tgtEl>
                                          <p:spTgt spid="11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20"/>
                                        </p:tgtEl>
                                        <p:attrNameLst>
                                          <p:attrName>style.visibility</p:attrName>
                                        </p:attrNameLst>
                                      </p:cBhvr>
                                      <p:to>
                                        <p:strVal val="visible"/>
                                      </p:to>
                                    </p:set>
                                    <p:anim calcmode="lin" valueType="num">
                                      <p:cBhvr additive="base">
                                        <p:cTn id="17" dur="1000"/>
                                        <p:tgtEl>
                                          <p:spTgt spid="12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2"/>
                                        </p:tgtEl>
                                        <p:attrNameLst>
                                          <p:attrName>style.visibility</p:attrName>
                                        </p:attrNameLst>
                                      </p:cBhvr>
                                      <p:to>
                                        <p:strVal val="visible"/>
                                      </p:to>
                                    </p:set>
                                    <p:anim calcmode="lin" valueType="num">
                                      <p:cBhvr additive="base">
                                        <p:cTn id="22" dur="500"/>
                                        <p:tgtEl>
                                          <p:spTgt spid="12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anim calcmode="lin" valueType="num">
                                      <p:cBhvr additive="base">
                                        <p:cTn id="27" dur="500"/>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0"/>
          <p:cNvSpPr txBox="1">
            <a:spLocks noGrp="1"/>
          </p:cNvSpPr>
          <p:nvPr>
            <p:ph type="title"/>
          </p:nvPr>
        </p:nvSpPr>
        <p:spPr>
          <a:xfrm>
            <a:off x="245327" y="366856"/>
            <a:ext cx="3467093" cy="594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US" sz="1800" b="1"/>
              <a:t>Overall Problems </a:t>
            </a:r>
            <a:br>
              <a:rPr lang="en-US" sz="1800" b="1"/>
            </a:br>
            <a:r>
              <a:rPr lang="en-US" sz="1800" b="1"/>
              <a:t>with Existing system</a:t>
            </a:r>
            <a:endParaRPr sz="1800"/>
          </a:p>
        </p:txBody>
      </p:sp>
      <p:sp>
        <p:nvSpPr>
          <p:cNvPr id="232" name="Google Shape;232;p10"/>
          <p:cNvSpPr txBox="1"/>
          <p:nvPr/>
        </p:nvSpPr>
        <p:spPr>
          <a:xfrm>
            <a:off x="4664928" y="366856"/>
            <a:ext cx="3467093" cy="59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300"/>
              <a:buFont typeface="Alice"/>
              <a:buNone/>
            </a:pPr>
            <a:r>
              <a:rPr lang="en-US" sz="1800" b="1" i="0" u="none" strike="noStrike" cap="none">
                <a:solidFill>
                  <a:schemeClr val="dk1"/>
                </a:solidFill>
                <a:latin typeface="Alice"/>
                <a:ea typeface="Alice"/>
                <a:cs typeface="Alice"/>
                <a:sym typeface="Alice"/>
              </a:rPr>
              <a:t> overall solution</a:t>
            </a:r>
            <a:endParaRPr/>
          </a:p>
          <a:p>
            <a:pPr marL="0" marR="0" lvl="0" indent="0" algn="ctr" rtl="0">
              <a:lnSpc>
                <a:spcPct val="100000"/>
              </a:lnSpc>
              <a:spcBef>
                <a:spcPts val="0"/>
              </a:spcBef>
              <a:spcAft>
                <a:spcPts val="0"/>
              </a:spcAft>
              <a:buClr>
                <a:schemeClr val="dk1"/>
              </a:buClr>
              <a:buSzPts val="3300"/>
              <a:buFont typeface="Alice"/>
              <a:buNone/>
            </a:pPr>
            <a:r>
              <a:rPr lang="en-US" sz="1800" b="1" i="0" u="none" strike="noStrike" cap="none">
                <a:solidFill>
                  <a:schemeClr val="dk1"/>
                </a:solidFill>
                <a:latin typeface="Alice"/>
                <a:ea typeface="Alice"/>
                <a:cs typeface="Alice"/>
                <a:sym typeface="Alice"/>
              </a:rPr>
              <a:t> approach </a:t>
            </a:r>
            <a:endParaRPr sz="1800" b="1" i="0" u="none" strike="noStrike" cap="none">
              <a:solidFill>
                <a:schemeClr val="dk1"/>
              </a:solidFill>
              <a:latin typeface="Alice"/>
              <a:ea typeface="Alice"/>
              <a:cs typeface="Alice"/>
              <a:sym typeface="Alice"/>
            </a:endParaRPr>
          </a:p>
        </p:txBody>
      </p:sp>
      <p:sp>
        <p:nvSpPr>
          <p:cNvPr id="233" name="Google Shape;233;p10"/>
          <p:cNvSpPr txBox="1"/>
          <p:nvPr/>
        </p:nvSpPr>
        <p:spPr>
          <a:xfrm>
            <a:off x="475786" y="1341109"/>
            <a:ext cx="3798849" cy="1985352"/>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Inefficiency in Administrative Processes</a:t>
            </a:r>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Inaccurate and Fragmented Data Coordination</a:t>
            </a:r>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Resource Management Challenges:</a:t>
            </a:r>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Long Wait Times and Poor Patient Experience</a:t>
            </a:r>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Security and Privacy Concerns</a:t>
            </a:r>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Compliance with Healthcare Regulations</a:t>
            </a:r>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Dependence on Outdated Systems</a:t>
            </a:r>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High Initial Costs and Implementation Time</a:t>
            </a:r>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User Adoption and Training</a:t>
            </a:r>
            <a:endParaRPr/>
          </a:p>
        </p:txBody>
      </p:sp>
      <p:sp>
        <p:nvSpPr>
          <p:cNvPr id="234" name="Google Shape;234;p10"/>
          <p:cNvSpPr txBox="1"/>
          <p:nvPr/>
        </p:nvSpPr>
        <p:spPr>
          <a:xfrm>
            <a:off x="4802458" y="1341109"/>
            <a:ext cx="3798849" cy="2203745"/>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System Integration and Automation</a:t>
            </a:r>
            <a:endParaRPr sz="1200" b="0" i="0" u="none" strike="noStrike" cap="none">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Centralized Data Management</a:t>
            </a:r>
            <a:endParaRPr sz="1200" b="0" i="0" u="none" strike="noStrike" cap="none">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Enhanced Communication and Coordination</a:t>
            </a:r>
            <a:endParaRPr sz="1200" b="0" i="0" u="none" strike="noStrike" cap="none">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Resource Optimization</a:t>
            </a:r>
            <a:endParaRPr sz="1200" b="0" i="0" u="none" strike="noStrike" cap="none">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Improved Patient Experience</a:t>
            </a:r>
            <a:endParaRPr sz="1200" b="0" i="0" u="none" strike="noStrike" cap="none">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Machine Learning and Deep Learning Integration</a:t>
            </a:r>
            <a:endParaRPr sz="1200" b="0" i="0" u="none" strike="noStrike" cap="none">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Robust Security and Privacy Measures</a:t>
            </a:r>
            <a:endParaRPr sz="1200" b="0" i="0" u="none" strike="noStrike" cap="none">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Compliance and Reporting</a:t>
            </a:r>
            <a:endParaRPr sz="1200" b="0" i="0" u="none" strike="noStrike" cap="none">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Scalability and Flexibility</a:t>
            </a:r>
            <a:endParaRPr sz="1200" b="0" i="0" u="none" strike="noStrike" cap="none">
              <a:solidFill>
                <a:srgbClr val="000000"/>
              </a:solidFill>
              <a:latin typeface="Arial"/>
              <a:ea typeface="Arial"/>
              <a:cs typeface="Arial"/>
              <a:sym typeface="Arial"/>
            </a:endParaRPr>
          </a:p>
          <a:p>
            <a:pPr marL="171450" marR="0" lvl="0" indent="-171450" algn="just" rtl="0">
              <a:lnSpc>
                <a:spcPct val="115000"/>
              </a:lnSpc>
              <a:spcBef>
                <a:spcPts val="0"/>
              </a:spcBef>
              <a:spcAft>
                <a:spcPts val="0"/>
              </a:spcAft>
              <a:buClr>
                <a:srgbClr val="000000"/>
              </a:buClr>
              <a:buSzPts val="1050"/>
              <a:buFont typeface="Noto Sans Symbols"/>
              <a:buChar char="⮚"/>
            </a:pPr>
            <a:r>
              <a:rPr lang="en-US" sz="1200" b="0" i="0" u="none" strike="noStrike" cap="none">
                <a:solidFill>
                  <a:srgbClr val="242424"/>
                </a:solidFill>
                <a:latin typeface="Quattrocento Sans"/>
                <a:ea typeface="Quattrocento Sans"/>
                <a:cs typeface="Quattrocento Sans"/>
                <a:sym typeface="Quattrocento Sans"/>
              </a:rPr>
              <a:t>User Training and Support</a:t>
            </a:r>
            <a:endParaRPr sz="1200" b="0" i="0" u="none" strike="noStrike" cap="none">
              <a:solidFill>
                <a:srgbClr val="00000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additive="base">
                                        <p:cTn id="7" dur="1000"/>
                                        <p:tgtEl>
                                          <p:spTgt spid="23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32"/>
                                        </p:tgtEl>
                                        <p:attrNameLst>
                                          <p:attrName>style.visibility</p:attrName>
                                        </p:attrNameLst>
                                      </p:cBhvr>
                                      <p:to>
                                        <p:strVal val="visible"/>
                                      </p:to>
                                    </p:set>
                                    <p:anim calcmode="lin" valueType="num">
                                      <p:cBhvr additive="base">
                                        <p:cTn id="16" dur="500"/>
                                        <p:tgtEl>
                                          <p:spTgt spid="2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1" descr="A screenshot of a computer screen&#10;&#10;Description automatically generated"/>
          <p:cNvPicPr preferRelativeResize="0"/>
          <p:nvPr/>
        </p:nvPicPr>
        <p:blipFill rotWithShape="1">
          <a:blip r:embed="rId3">
            <a:alphaModFix/>
          </a:blip>
          <a:srcRect/>
          <a:stretch/>
        </p:blipFill>
        <p:spPr>
          <a:xfrm>
            <a:off x="1103821" y="696207"/>
            <a:ext cx="7148080" cy="4222595"/>
          </a:xfrm>
          <a:prstGeom prst="rect">
            <a:avLst/>
          </a:prstGeom>
          <a:noFill/>
          <a:ln>
            <a:noFill/>
          </a:ln>
        </p:spPr>
      </p:pic>
      <p:sp>
        <p:nvSpPr>
          <p:cNvPr id="240" name="Google Shape;240;p11"/>
          <p:cNvSpPr txBox="1"/>
          <p:nvPr/>
        </p:nvSpPr>
        <p:spPr>
          <a:xfrm>
            <a:off x="1025913" y="593317"/>
            <a:ext cx="46091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2A2554"/>
                </a:solidFill>
                <a:latin typeface="Arial"/>
                <a:ea typeface="Arial"/>
                <a:cs typeface="Arial"/>
                <a:sym typeface="Arial"/>
              </a:rPr>
              <a:t>Screenshots :</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additive="base">
                                        <p:cTn id="7" dur="500"/>
                                        <p:tgtEl>
                                          <p:spTgt spid="2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2"/>
          <p:cNvSpPr txBox="1"/>
          <p:nvPr/>
        </p:nvSpPr>
        <p:spPr>
          <a:xfrm>
            <a:off x="1025913" y="593317"/>
            <a:ext cx="46091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2A2554"/>
                </a:solidFill>
                <a:latin typeface="Arial"/>
                <a:ea typeface="Arial"/>
                <a:cs typeface="Arial"/>
                <a:sym typeface="Arial"/>
              </a:rPr>
              <a:t>Screenshots :</a:t>
            </a:r>
            <a:endParaRPr/>
          </a:p>
        </p:txBody>
      </p:sp>
      <p:pic>
        <p:nvPicPr>
          <p:cNvPr id="246" name="Google Shape;246;p12" descr="A screenshot of a computer&#10;&#10;Description automatically generated"/>
          <p:cNvPicPr preferRelativeResize="0"/>
          <p:nvPr/>
        </p:nvPicPr>
        <p:blipFill rotWithShape="1">
          <a:blip r:embed="rId3">
            <a:alphaModFix/>
          </a:blip>
          <a:srcRect/>
          <a:stretch/>
        </p:blipFill>
        <p:spPr>
          <a:xfrm>
            <a:off x="1025913" y="1111333"/>
            <a:ext cx="7553092" cy="3378892"/>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 calcmode="lin" valueType="num">
                                      <p:cBhvr additive="base">
                                        <p:cTn id="7" dur="500"/>
                                        <p:tgtEl>
                                          <p:spTgt spid="24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3"/>
          <p:cNvSpPr txBox="1"/>
          <p:nvPr/>
        </p:nvSpPr>
        <p:spPr>
          <a:xfrm>
            <a:off x="1025913" y="593317"/>
            <a:ext cx="46091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2A2554"/>
                </a:solidFill>
                <a:latin typeface="Arial"/>
                <a:ea typeface="Arial"/>
                <a:cs typeface="Arial"/>
                <a:sym typeface="Arial"/>
              </a:rPr>
              <a:t>Screenshots :</a:t>
            </a:r>
            <a:endParaRPr/>
          </a:p>
        </p:txBody>
      </p:sp>
      <p:pic>
        <p:nvPicPr>
          <p:cNvPr id="252" name="Google Shape;252;p13" descr="A screenshot of a phone&#10;&#10;Description automatically generated"/>
          <p:cNvPicPr preferRelativeResize="0"/>
          <p:nvPr/>
        </p:nvPicPr>
        <p:blipFill rotWithShape="1">
          <a:blip r:embed="rId3">
            <a:alphaModFix/>
          </a:blip>
          <a:srcRect/>
          <a:stretch/>
        </p:blipFill>
        <p:spPr>
          <a:xfrm>
            <a:off x="2983279" y="691376"/>
            <a:ext cx="4609170" cy="4348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 calcmode="lin" valueType="num">
                                      <p:cBhvr additive="base">
                                        <p:cTn id="7" dur="500"/>
                                        <p:tgtEl>
                                          <p:spTgt spid="25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2"/>
                                        </p:tgtEl>
                                        <p:attrNameLst>
                                          <p:attrName>style.visibility</p:attrName>
                                        </p:attrNameLst>
                                      </p:cBhvr>
                                      <p:to>
                                        <p:strVal val="visible"/>
                                      </p:to>
                                    </p:set>
                                    <p:anim calcmode="lin" valueType="num">
                                      <p:cBhvr additive="base">
                                        <p:cTn id="12" dur="500"/>
                                        <p:tgtEl>
                                          <p:spTgt spid="2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4"/>
          <p:cNvSpPr txBox="1">
            <a:spLocks noGrp="1"/>
          </p:cNvSpPr>
          <p:nvPr>
            <p:ph type="title"/>
          </p:nvPr>
        </p:nvSpPr>
        <p:spPr>
          <a:xfrm>
            <a:off x="1908813" y="1268226"/>
            <a:ext cx="5326373" cy="299897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US"/>
              <a:t>System Requirements Engineering &amp; planning</a:t>
            </a:r>
            <a:r>
              <a:rPr lang="en-US" b="1"/>
              <a:t>	</a:t>
            </a:r>
            <a:r>
              <a:rPr lang="en-US"/>
              <a:t/>
            </a:r>
            <a:br>
              <a:rPr lang="en-US"/>
            </a:br>
            <a:endParaRPr b="1"/>
          </a:p>
        </p:txBody>
      </p:sp>
      <p:sp>
        <p:nvSpPr>
          <p:cNvPr id="258" name="Google Shape;258;p14"/>
          <p:cNvSpPr/>
          <p:nvPr/>
        </p:nvSpPr>
        <p:spPr>
          <a:xfrm rot="5400000" flipH="1">
            <a:off x="2078735" y="-1164338"/>
            <a:ext cx="4888994" cy="6949440"/>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500"/>
                                        <p:tgtEl>
                                          <p:spTgt spid="2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8"/>
                                        </p:tgtEl>
                                        <p:attrNameLst>
                                          <p:attrName>style.visibility</p:attrName>
                                        </p:attrNameLst>
                                      </p:cBhvr>
                                      <p:to>
                                        <p:strVal val="visible"/>
                                      </p:to>
                                    </p:set>
                                    <p:animEffect transition="in" filter="fade">
                                      <p:cBhvr>
                                        <p:cTn id="12" dur="10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5"/>
          <p:cNvSpPr/>
          <p:nvPr/>
        </p:nvSpPr>
        <p:spPr>
          <a:xfrm>
            <a:off x="-226931" y="2174546"/>
            <a:ext cx="9577081" cy="262828"/>
          </a:xfrm>
          <a:custGeom>
            <a:avLst/>
            <a:gdLst/>
            <a:ahLst/>
            <a:cxnLst/>
            <a:rect l="l" t="t" r="r" b="b"/>
            <a:pathLst>
              <a:path w="385395" h="13417" extrusionOk="0">
                <a:moveTo>
                  <a:pt x="0" y="3470"/>
                </a:moveTo>
                <a:cubicBezTo>
                  <a:pt x="8266" y="5123"/>
                  <a:pt x="25594" y="13968"/>
                  <a:pt x="49598" y="13390"/>
                </a:cubicBezTo>
                <a:cubicBezTo>
                  <a:pt x="73602" y="12812"/>
                  <a:pt x="118298" y="228"/>
                  <a:pt x="144023" y="3"/>
                </a:cubicBezTo>
                <a:cubicBezTo>
                  <a:pt x="169748" y="-222"/>
                  <a:pt x="182767" y="12040"/>
                  <a:pt x="203947" y="12040"/>
                </a:cubicBezTo>
                <a:cubicBezTo>
                  <a:pt x="225127" y="12040"/>
                  <a:pt x="248456" y="-161"/>
                  <a:pt x="271104" y="3"/>
                </a:cubicBezTo>
                <a:cubicBezTo>
                  <a:pt x="293753" y="167"/>
                  <a:pt x="320790" y="11833"/>
                  <a:pt x="339838" y="13023"/>
                </a:cubicBezTo>
                <a:cubicBezTo>
                  <a:pt x="358887" y="14213"/>
                  <a:pt x="377802" y="8124"/>
                  <a:pt x="385395" y="7144"/>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65" name="Google Shape;265;p15"/>
          <p:cNvGrpSpPr/>
          <p:nvPr/>
        </p:nvGrpSpPr>
        <p:grpSpPr>
          <a:xfrm>
            <a:off x="4115940" y="1989746"/>
            <a:ext cx="852738" cy="915893"/>
            <a:chOff x="4128400" y="1923625"/>
            <a:chExt cx="852738" cy="915893"/>
          </a:xfrm>
        </p:grpSpPr>
        <p:sp>
          <p:nvSpPr>
            <p:cNvPr id="266" name="Google Shape;266;p15"/>
            <p:cNvSpPr/>
            <p:nvPr/>
          </p:nvSpPr>
          <p:spPr>
            <a:xfrm>
              <a:off x="4217325" y="1923625"/>
              <a:ext cx="710400" cy="7104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5"/>
            <p:cNvSpPr/>
            <p:nvPr/>
          </p:nvSpPr>
          <p:spPr>
            <a:xfrm>
              <a:off x="4128400" y="1994843"/>
              <a:ext cx="852738"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 name="Google Shape;271;p15"/>
          <p:cNvGrpSpPr/>
          <p:nvPr/>
        </p:nvGrpSpPr>
        <p:grpSpPr>
          <a:xfrm>
            <a:off x="6761552" y="1815563"/>
            <a:ext cx="1088649" cy="842597"/>
            <a:chOff x="6501442" y="1865536"/>
            <a:chExt cx="1056519" cy="815614"/>
          </a:xfrm>
        </p:grpSpPr>
        <p:sp>
          <p:nvSpPr>
            <p:cNvPr id="272" name="Google Shape;272;p15"/>
            <p:cNvSpPr/>
            <p:nvPr/>
          </p:nvSpPr>
          <p:spPr>
            <a:xfrm>
              <a:off x="6599700" y="1923625"/>
              <a:ext cx="710400" cy="710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5"/>
            <p:cNvSpPr/>
            <p:nvPr/>
          </p:nvSpPr>
          <p:spPr>
            <a:xfrm>
              <a:off x="6501442" y="1865536"/>
              <a:ext cx="1056519" cy="815614"/>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5" name="Google Shape;275;p15"/>
          <p:cNvSpPr txBox="1"/>
          <p:nvPr/>
        </p:nvSpPr>
        <p:spPr>
          <a:xfrm>
            <a:off x="3645938" y="2864960"/>
            <a:ext cx="1914600" cy="39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dirty="0">
                <a:solidFill>
                  <a:schemeClr val="dk1"/>
                </a:solidFill>
                <a:latin typeface="Alice"/>
                <a:ea typeface="Alice"/>
                <a:cs typeface="Alice"/>
                <a:sym typeface="Alice"/>
              </a:rPr>
              <a:t>Backend</a:t>
            </a:r>
            <a:endParaRPr sz="2500" b="0" i="0" u="none" strike="noStrike" cap="none" dirty="0">
              <a:solidFill>
                <a:schemeClr val="dk1"/>
              </a:solidFill>
              <a:latin typeface="Alice"/>
              <a:ea typeface="Alice"/>
              <a:cs typeface="Alice"/>
              <a:sym typeface="Alice"/>
            </a:endParaRPr>
          </a:p>
        </p:txBody>
      </p:sp>
      <p:sp>
        <p:nvSpPr>
          <p:cNvPr id="276" name="Google Shape;276;p15"/>
          <p:cNvSpPr txBox="1"/>
          <p:nvPr/>
        </p:nvSpPr>
        <p:spPr>
          <a:xfrm>
            <a:off x="3562872" y="3255560"/>
            <a:ext cx="2157134" cy="48880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Work Sans"/>
                <a:ea typeface="Work Sans"/>
                <a:cs typeface="Work Sans"/>
                <a:sym typeface="Work Sans"/>
              </a:rPr>
              <a:t>Asp.net &amp; c# &amp; SQL server  </a:t>
            </a:r>
            <a:endParaRPr dirty="0"/>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Work Sans"/>
                <a:ea typeface="Work Sans"/>
                <a:cs typeface="Work Sans"/>
                <a:sym typeface="Work Sans"/>
              </a:rPr>
              <a:t>With Flask </a:t>
            </a:r>
            <a:endParaRPr sz="1400" b="0" i="0" u="none" strike="noStrike" cap="none" dirty="0">
              <a:solidFill>
                <a:schemeClr val="dk1"/>
              </a:solidFill>
              <a:latin typeface="Work Sans"/>
              <a:ea typeface="Work Sans"/>
              <a:cs typeface="Work Sans"/>
              <a:sym typeface="Work Sans"/>
            </a:endParaRPr>
          </a:p>
        </p:txBody>
      </p:sp>
      <p:sp>
        <p:nvSpPr>
          <p:cNvPr id="277" name="Google Shape;277;p15"/>
          <p:cNvSpPr txBox="1"/>
          <p:nvPr/>
        </p:nvSpPr>
        <p:spPr>
          <a:xfrm>
            <a:off x="5692864" y="2506739"/>
            <a:ext cx="3106968" cy="39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dirty="0">
                <a:solidFill>
                  <a:schemeClr val="dk1"/>
                </a:solidFill>
                <a:latin typeface="Alice"/>
                <a:ea typeface="Alice"/>
                <a:cs typeface="Alice"/>
                <a:sym typeface="Alice"/>
              </a:rPr>
              <a:t>Deep Learning</a:t>
            </a:r>
            <a:endParaRPr sz="2500" b="0" i="0" u="none" strike="noStrike" cap="none" dirty="0">
              <a:solidFill>
                <a:schemeClr val="dk1"/>
              </a:solidFill>
              <a:latin typeface="Alice"/>
              <a:ea typeface="Alice"/>
              <a:cs typeface="Alice"/>
              <a:sym typeface="Alice"/>
            </a:endParaRPr>
          </a:p>
        </p:txBody>
      </p:sp>
      <p:sp>
        <p:nvSpPr>
          <p:cNvPr id="278" name="Google Shape;278;p15"/>
          <p:cNvSpPr txBox="1"/>
          <p:nvPr/>
        </p:nvSpPr>
        <p:spPr>
          <a:xfrm>
            <a:off x="6151310" y="2990736"/>
            <a:ext cx="2309131" cy="48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Work Sans"/>
                <a:ea typeface="Work Sans"/>
                <a:cs typeface="Work Sans"/>
                <a:sym typeface="Work Sans"/>
              </a:rPr>
              <a:t>Python</a:t>
            </a:r>
            <a:endParaRPr sz="1400" b="0" i="0" u="none" strike="noStrike" cap="none" dirty="0">
              <a:solidFill>
                <a:schemeClr val="dk1"/>
              </a:solidFill>
              <a:latin typeface="Work Sans"/>
              <a:ea typeface="Work Sans"/>
              <a:cs typeface="Work Sans"/>
              <a:sym typeface="Work Sans"/>
            </a:endParaRPr>
          </a:p>
        </p:txBody>
      </p:sp>
      <p:grpSp>
        <p:nvGrpSpPr>
          <p:cNvPr id="282" name="Google Shape;282;p15"/>
          <p:cNvGrpSpPr/>
          <p:nvPr/>
        </p:nvGrpSpPr>
        <p:grpSpPr>
          <a:xfrm>
            <a:off x="4331719" y="2224099"/>
            <a:ext cx="438002" cy="437966"/>
            <a:chOff x="4078250" y="2036100"/>
            <a:chExt cx="354600" cy="354600"/>
          </a:xfrm>
        </p:grpSpPr>
        <p:sp>
          <p:nvSpPr>
            <p:cNvPr id="283" name="Google Shape;283;p15"/>
            <p:cNvSpPr/>
            <p:nvPr/>
          </p:nvSpPr>
          <p:spPr>
            <a:xfrm>
              <a:off x="4078250" y="2036100"/>
              <a:ext cx="354600" cy="354600"/>
            </a:xfrm>
            <a:custGeom>
              <a:avLst/>
              <a:gdLst/>
              <a:ahLst/>
              <a:cxnLst/>
              <a:rect l="l" t="t" r="r" b="b"/>
              <a:pathLst>
                <a:path w="14184" h="14184" extrusionOk="0">
                  <a:moveTo>
                    <a:pt x="7139" y="487"/>
                  </a:moveTo>
                  <a:lnTo>
                    <a:pt x="8970" y="1553"/>
                  </a:lnTo>
                  <a:lnTo>
                    <a:pt x="5215" y="1553"/>
                  </a:lnTo>
                  <a:lnTo>
                    <a:pt x="7139" y="487"/>
                  </a:lnTo>
                  <a:close/>
                  <a:moveTo>
                    <a:pt x="13813" y="1924"/>
                  </a:moveTo>
                  <a:lnTo>
                    <a:pt x="13813" y="2411"/>
                  </a:lnTo>
                  <a:lnTo>
                    <a:pt x="11681" y="2411"/>
                  </a:lnTo>
                  <a:cubicBezTo>
                    <a:pt x="11588" y="2411"/>
                    <a:pt x="11496" y="2503"/>
                    <a:pt x="11496" y="2712"/>
                  </a:cubicBezTo>
                  <a:cubicBezTo>
                    <a:pt x="11496" y="2804"/>
                    <a:pt x="11588" y="2897"/>
                    <a:pt x="11681" y="2897"/>
                  </a:cubicBezTo>
                  <a:lnTo>
                    <a:pt x="13141" y="2897"/>
                  </a:lnTo>
                  <a:lnTo>
                    <a:pt x="13141" y="11402"/>
                  </a:lnTo>
                  <a:lnTo>
                    <a:pt x="1067" y="11402"/>
                  </a:lnTo>
                  <a:lnTo>
                    <a:pt x="1067" y="2897"/>
                  </a:lnTo>
                  <a:lnTo>
                    <a:pt x="10708" y="2897"/>
                  </a:lnTo>
                  <a:cubicBezTo>
                    <a:pt x="10824" y="2897"/>
                    <a:pt x="10916" y="2804"/>
                    <a:pt x="10916" y="2712"/>
                  </a:cubicBezTo>
                  <a:cubicBezTo>
                    <a:pt x="10916" y="2503"/>
                    <a:pt x="10824" y="2411"/>
                    <a:pt x="10708" y="2411"/>
                  </a:cubicBezTo>
                  <a:lnTo>
                    <a:pt x="395" y="2411"/>
                  </a:lnTo>
                  <a:lnTo>
                    <a:pt x="395" y="1924"/>
                  </a:lnTo>
                  <a:close/>
                  <a:moveTo>
                    <a:pt x="7046" y="0"/>
                  </a:moveTo>
                  <a:lnTo>
                    <a:pt x="4450" y="1553"/>
                  </a:lnTo>
                  <a:lnTo>
                    <a:pt x="186" y="1553"/>
                  </a:lnTo>
                  <a:cubicBezTo>
                    <a:pt x="93" y="1553"/>
                    <a:pt x="1" y="1646"/>
                    <a:pt x="1" y="1738"/>
                  </a:cubicBezTo>
                  <a:lnTo>
                    <a:pt x="1" y="2712"/>
                  </a:lnTo>
                  <a:cubicBezTo>
                    <a:pt x="1" y="2804"/>
                    <a:pt x="93" y="2897"/>
                    <a:pt x="186" y="2897"/>
                  </a:cubicBezTo>
                  <a:lnTo>
                    <a:pt x="673" y="2897"/>
                  </a:lnTo>
                  <a:lnTo>
                    <a:pt x="673" y="11588"/>
                  </a:lnTo>
                  <a:cubicBezTo>
                    <a:pt x="673" y="11680"/>
                    <a:pt x="766" y="11773"/>
                    <a:pt x="858" y="11773"/>
                  </a:cubicBezTo>
                  <a:lnTo>
                    <a:pt x="6953" y="11773"/>
                  </a:lnTo>
                  <a:lnTo>
                    <a:pt x="6953" y="13813"/>
                  </a:lnTo>
                  <a:lnTo>
                    <a:pt x="6281" y="13813"/>
                  </a:lnTo>
                  <a:cubicBezTo>
                    <a:pt x="6073" y="13813"/>
                    <a:pt x="5980" y="13905"/>
                    <a:pt x="5980" y="13998"/>
                  </a:cubicBezTo>
                  <a:cubicBezTo>
                    <a:pt x="5980" y="14091"/>
                    <a:pt x="6073" y="14183"/>
                    <a:pt x="6281" y="14183"/>
                  </a:cubicBezTo>
                  <a:lnTo>
                    <a:pt x="8019" y="14183"/>
                  </a:lnTo>
                  <a:cubicBezTo>
                    <a:pt x="8112" y="14183"/>
                    <a:pt x="8205" y="14091"/>
                    <a:pt x="8205" y="13998"/>
                  </a:cubicBezTo>
                  <a:cubicBezTo>
                    <a:pt x="8205" y="13905"/>
                    <a:pt x="8112" y="13813"/>
                    <a:pt x="8019" y="13813"/>
                  </a:cubicBezTo>
                  <a:lnTo>
                    <a:pt x="7347" y="13813"/>
                  </a:lnTo>
                  <a:lnTo>
                    <a:pt x="7347" y="11773"/>
                  </a:lnTo>
                  <a:lnTo>
                    <a:pt x="13327" y="11773"/>
                  </a:lnTo>
                  <a:cubicBezTo>
                    <a:pt x="13512" y="11773"/>
                    <a:pt x="13605" y="11680"/>
                    <a:pt x="13605" y="11588"/>
                  </a:cubicBezTo>
                  <a:lnTo>
                    <a:pt x="13605" y="2897"/>
                  </a:lnTo>
                  <a:lnTo>
                    <a:pt x="13999" y="2897"/>
                  </a:lnTo>
                  <a:cubicBezTo>
                    <a:pt x="14091" y="2897"/>
                    <a:pt x="14184" y="2804"/>
                    <a:pt x="14184" y="2712"/>
                  </a:cubicBezTo>
                  <a:lnTo>
                    <a:pt x="14184" y="1738"/>
                  </a:lnTo>
                  <a:cubicBezTo>
                    <a:pt x="14184" y="1646"/>
                    <a:pt x="14091" y="1553"/>
                    <a:pt x="13999" y="1553"/>
                  </a:cubicBezTo>
                  <a:lnTo>
                    <a:pt x="9850" y="1553"/>
                  </a:lnTo>
                  <a:lnTo>
                    <a:pt x="72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5"/>
            <p:cNvSpPr/>
            <p:nvPr/>
          </p:nvSpPr>
          <p:spPr>
            <a:xfrm>
              <a:off x="4138500" y="2120675"/>
              <a:ext cx="101425" cy="99100"/>
            </a:xfrm>
            <a:custGeom>
              <a:avLst/>
              <a:gdLst/>
              <a:ahLst/>
              <a:cxnLst/>
              <a:rect l="l" t="t" r="r" b="b"/>
              <a:pathLst>
                <a:path w="4057" h="3964" extrusionOk="0">
                  <a:moveTo>
                    <a:pt x="2040" y="372"/>
                  </a:moveTo>
                  <a:cubicBezTo>
                    <a:pt x="2898" y="372"/>
                    <a:pt x="3570" y="1067"/>
                    <a:pt x="3570" y="1924"/>
                  </a:cubicBezTo>
                  <a:cubicBezTo>
                    <a:pt x="3570" y="2805"/>
                    <a:pt x="2898" y="3570"/>
                    <a:pt x="2040" y="3570"/>
                  </a:cubicBezTo>
                  <a:cubicBezTo>
                    <a:pt x="1160" y="3570"/>
                    <a:pt x="488" y="2805"/>
                    <a:pt x="488" y="1924"/>
                  </a:cubicBezTo>
                  <a:cubicBezTo>
                    <a:pt x="488" y="1067"/>
                    <a:pt x="1160" y="372"/>
                    <a:pt x="2040" y="372"/>
                  </a:cubicBezTo>
                  <a:close/>
                  <a:moveTo>
                    <a:pt x="2040" y="1"/>
                  </a:moveTo>
                  <a:cubicBezTo>
                    <a:pt x="974" y="1"/>
                    <a:pt x="1" y="858"/>
                    <a:pt x="1" y="1924"/>
                  </a:cubicBezTo>
                  <a:cubicBezTo>
                    <a:pt x="1" y="3083"/>
                    <a:pt x="974" y="3964"/>
                    <a:pt x="2040" y="3964"/>
                  </a:cubicBezTo>
                  <a:cubicBezTo>
                    <a:pt x="3083" y="3964"/>
                    <a:pt x="4057" y="3083"/>
                    <a:pt x="4057" y="1924"/>
                  </a:cubicBezTo>
                  <a:cubicBezTo>
                    <a:pt x="4057" y="858"/>
                    <a:pt x="3083" y="1"/>
                    <a:pt x="20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5"/>
            <p:cNvSpPr/>
            <p:nvPr/>
          </p:nvSpPr>
          <p:spPr>
            <a:xfrm>
              <a:off x="4290900" y="2225550"/>
              <a:ext cx="86925" cy="82150"/>
            </a:xfrm>
            <a:custGeom>
              <a:avLst/>
              <a:gdLst/>
              <a:ahLst/>
              <a:cxnLst/>
              <a:rect l="l" t="t" r="r" b="b"/>
              <a:pathLst>
                <a:path w="3477" h="3286" extrusionOk="0">
                  <a:moveTo>
                    <a:pt x="2990" y="441"/>
                  </a:moveTo>
                  <a:lnTo>
                    <a:pt x="2990" y="626"/>
                  </a:lnTo>
                  <a:lnTo>
                    <a:pt x="2016" y="1507"/>
                  </a:lnTo>
                  <a:lnTo>
                    <a:pt x="2016" y="1785"/>
                  </a:lnTo>
                  <a:lnTo>
                    <a:pt x="2990" y="2666"/>
                  </a:lnTo>
                  <a:lnTo>
                    <a:pt x="2990" y="2851"/>
                  </a:lnTo>
                  <a:cubicBezTo>
                    <a:pt x="2943" y="2897"/>
                    <a:pt x="2891" y="2921"/>
                    <a:pt x="2851" y="2921"/>
                  </a:cubicBezTo>
                  <a:cubicBezTo>
                    <a:pt x="2810" y="2921"/>
                    <a:pt x="2781" y="2897"/>
                    <a:pt x="2781" y="2851"/>
                  </a:cubicBezTo>
                  <a:lnTo>
                    <a:pt x="1924" y="1970"/>
                  </a:lnTo>
                  <a:cubicBezTo>
                    <a:pt x="1877" y="1924"/>
                    <a:pt x="1802" y="1901"/>
                    <a:pt x="1738" y="1901"/>
                  </a:cubicBezTo>
                  <a:cubicBezTo>
                    <a:pt x="1674" y="1901"/>
                    <a:pt x="1622" y="1924"/>
                    <a:pt x="1622" y="1970"/>
                  </a:cubicBezTo>
                  <a:lnTo>
                    <a:pt x="672" y="2851"/>
                  </a:lnTo>
                  <a:cubicBezTo>
                    <a:pt x="672" y="2897"/>
                    <a:pt x="649" y="2921"/>
                    <a:pt x="626" y="2921"/>
                  </a:cubicBezTo>
                  <a:cubicBezTo>
                    <a:pt x="603" y="2921"/>
                    <a:pt x="579" y="2897"/>
                    <a:pt x="579" y="2851"/>
                  </a:cubicBezTo>
                  <a:cubicBezTo>
                    <a:pt x="464" y="2758"/>
                    <a:pt x="464" y="2758"/>
                    <a:pt x="579" y="2666"/>
                  </a:cubicBezTo>
                  <a:lnTo>
                    <a:pt x="1437" y="1785"/>
                  </a:lnTo>
                  <a:cubicBezTo>
                    <a:pt x="1530" y="1692"/>
                    <a:pt x="1530" y="1600"/>
                    <a:pt x="1437" y="1507"/>
                  </a:cubicBezTo>
                  <a:lnTo>
                    <a:pt x="579" y="626"/>
                  </a:lnTo>
                  <a:cubicBezTo>
                    <a:pt x="464" y="534"/>
                    <a:pt x="464" y="534"/>
                    <a:pt x="579" y="441"/>
                  </a:cubicBezTo>
                  <a:lnTo>
                    <a:pt x="672" y="441"/>
                  </a:lnTo>
                  <a:lnTo>
                    <a:pt x="1622" y="1298"/>
                  </a:lnTo>
                  <a:cubicBezTo>
                    <a:pt x="1622" y="1345"/>
                    <a:pt x="1674" y="1368"/>
                    <a:pt x="1738" y="1368"/>
                  </a:cubicBezTo>
                  <a:cubicBezTo>
                    <a:pt x="1802" y="1368"/>
                    <a:pt x="1877" y="1345"/>
                    <a:pt x="1924" y="1298"/>
                  </a:cubicBezTo>
                  <a:lnTo>
                    <a:pt x="2781" y="441"/>
                  </a:lnTo>
                  <a:close/>
                  <a:moveTo>
                    <a:pt x="626" y="1"/>
                  </a:moveTo>
                  <a:cubicBezTo>
                    <a:pt x="493" y="1"/>
                    <a:pt x="371" y="47"/>
                    <a:pt x="278" y="140"/>
                  </a:cubicBezTo>
                  <a:cubicBezTo>
                    <a:pt x="0" y="348"/>
                    <a:pt x="0" y="719"/>
                    <a:pt x="278" y="928"/>
                  </a:cubicBezTo>
                  <a:lnTo>
                    <a:pt x="950" y="1692"/>
                  </a:lnTo>
                  <a:lnTo>
                    <a:pt x="278" y="2364"/>
                  </a:lnTo>
                  <a:cubicBezTo>
                    <a:pt x="0" y="2550"/>
                    <a:pt x="0" y="2944"/>
                    <a:pt x="278" y="3129"/>
                  </a:cubicBezTo>
                  <a:cubicBezTo>
                    <a:pt x="371" y="3233"/>
                    <a:pt x="493" y="3286"/>
                    <a:pt x="626" y="3286"/>
                  </a:cubicBezTo>
                  <a:cubicBezTo>
                    <a:pt x="759" y="3286"/>
                    <a:pt x="904" y="3233"/>
                    <a:pt x="1043" y="3129"/>
                  </a:cubicBezTo>
                  <a:lnTo>
                    <a:pt x="1738" y="2457"/>
                  </a:lnTo>
                  <a:lnTo>
                    <a:pt x="2503" y="3129"/>
                  </a:lnTo>
                  <a:cubicBezTo>
                    <a:pt x="2596" y="3233"/>
                    <a:pt x="2717" y="3286"/>
                    <a:pt x="2851" y="3286"/>
                  </a:cubicBezTo>
                  <a:cubicBezTo>
                    <a:pt x="2984" y="3286"/>
                    <a:pt x="3129" y="3233"/>
                    <a:pt x="3268" y="3129"/>
                  </a:cubicBezTo>
                  <a:cubicBezTo>
                    <a:pt x="3476" y="2944"/>
                    <a:pt x="3476" y="2550"/>
                    <a:pt x="3268" y="2364"/>
                  </a:cubicBezTo>
                  <a:lnTo>
                    <a:pt x="2503" y="1692"/>
                  </a:lnTo>
                  <a:lnTo>
                    <a:pt x="3268" y="928"/>
                  </a:lnTo>
                  <a:cubicBezTo>
                    <a:pt x="3476" y="719"/>
                    <a:pt x="3476" y="348"/>
                    <a:pt x="3268" y="140"/>
                  </a:cubicBezTo>
                  <a:cubicBezTo>
                    <a:pt x="3129" y="47"/>
                    <a:pt x="2984" y="1"/>
                    <a:pt x="2851" y="1"/>
                  </a:cubicBezTo>
                  <a:cubicBezTo>
                    <a:pt x="2717" y="1"/>
                    <a:pt x="2596" y="47"/>
                    <a:pt x="2503" y="140"/>
                  </a:cubicBezTo>
                  <a:lnTo>
                    <a:pt x="1738" y="928"/>
                  </a:lnTo>
                  <a:lnTo>
                    <a:pt x="1043" y="140"/>
                  </a:lnTo>
                  <a:cubicBezTo>
                    <a:pt x="904" y="47"/>
                    <a:pt x="759" y="1"/>
                    <a:pt x="6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5"/>
            <p:cNvSpPr/>
            <p:nvPr/>
          </p:nvSpPr>
          <p:spPr>
            <a:xfrm>
              <a:off x="4138500" y="2142125"/>
              <a:ext cx="241650" cy="132700"/>
            </a:xfrm>
            <a:custGeom>
              <a:avLst/>
              <a:gdLst/>
              <a:ahLst/>
              <a:cxnLst/>
              <a:rect l="l" t="t" r="r" b="b"/>
              <a:pathLst>
                <a:path w="9666" h="5308" extrusionOk="0">
                  <a:moveTo>
                    <a:pt x="8414" y="0"/>
                  </a:moveTo>
                  <a:cubicBezTo>
                    <a:pt x="8298" y="0"/>
                    <a:pt x="8205" y="0"/>
                    <a:pt x="8112" y="93"/>
                  </a:cubicBezTo>
                  <a:cubicBezTo>
                    <a:pt x="8020" y="209"/>
                    <a:pt x="8020" y="302"/>
                    <a:pt x="8112" y="394"/>
                  </a:cubicBezTo>
                  <a:lnTo>
                    <a:pt x="8784" y="881"/>
                  </a:lnTo>
                  <a:lnTo>
                    <a:pt x="6096" y="881"/>
                  </a:lnTo>
                  <a:cubicBezTo>
                    <a:pt x="5401" y="881"/>
                    <a:pt x="4937" y="1368"/>
                    <a:pt x="4937" y="1947"/>
                  </a:cubicBezTo>
                  <a:lnTo>
                    <a:pt x="4937" y="4265"/>
                  </a:lnTo>
                  <a:cubicBezTo>
                    <a:pt x="4937" y="4543"/>
                    <a:pt x="4636" y="4937"/>
                    <a:pt x="4242" y="4937"/>
                  </a:cubicBezTo>
                  <a:lnTo>
                    <a:pt x="302" y="4937"/>
                  </a:lnTo>
                  <a:cubicBezTo>
                    <a:pt x="94" y="4937"/>
                    <a:pt x="1" y="5029"/>
                    <a:pt x="1" y="5122"/>
                  </a:cubicBezTo>
                  <a:cubicBezTo>
                    <a:pt x="1" y="5215"/>
                    <a:pt x="94" y="5307"/>
                    <a:pt x="302" y="5307"/>
                  </a:cubicBezTo>
                  <a:lnTo>
                    <a:pt x="4242" y="5307"/>
                  </a:lnTo>
                  <a:cubicBezTo>
                    <a:pt x="4821" y="5307"/>
                    <a:pt x="5401" y="4844"/>
                    <a:pt x="5401" y="4265"/>
                  </a:cubicBezTo>
                  <a:lnTo>
                    <a:pt x="5401" y="1947"/>
                  </a:lnTo>
                  <a:cubicBezTo>
                    <a:pt x="5401" y="1646"/>
                    <a:pt x="5702" y="1252"/>
                    <a:pt x="6096" y="1252"/>
                  </a:cubicBezTo>
                  <a:lnTo>
                    <a:pt x="8784" y="1252"/>
                  </a:lnTo>
                  <a:lnTo>
                    <a:pt x="8112" y="1831"/>
                  </a:lnTo>
                  <a:cubicBezTo>
                    <a:pt x="8020" y="1831"/>
                    <a:pt x="8020" y="2040"/>
                    <a:pt x="8112" y="2132"/>
                  </a:cubicBezTo>
                  <a:cubicBezTo>
                    <a:pt x="8159" y="2179"/>
                    <a:pt x="8205" y="2202"/>
                    <a:pt x="8254" y="2202"/>
                  </a:cubicBezTo>
                  <a:cubicBezTo>
                    <a:pt x="8304" y="2202"/>
                    <a:pt x="8356" y="2179"/>
                    <a:pt x="8414" y="2132"/>
                  </a:cubicBezTo>
                  <a:lnTo>
                    <a:pt x="9572" y="1252"/>
                  </a:lnTo>
                  <a:cubicBezTo>
                    <a:pt x="9665" y="1159"/>
                    <a:pt x="9665" y="974"/>
                    <a:pt x="9572" y="974"/>
                  </a:cubicBezTo>
                  <a:lnTo>
                    <a:pt x="841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7" name="Google Shape;287;p15"/>
          <p:cNvSpPr txBox="1">
            <a:spLocks noGrp="1"/>
          </p:cNvSpPr>
          <p:nvPr>
            <p:ph type="title"/>
          </p:nvPr>
        </p:nvSpPr>
        <p:spPr>
          <a:xfrm>
            <a:off x="2208400" y="463800"/>
            <a:ext cx="4727100" cy="62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US"/>
              <a:t>OUR Technology</a:t>
            </a:r>
            <a:endParaRPr/>
          </a:p>
        </p:txBody>
      </p:sp>
      <p:pic>
        <p:nvPicPr>
          <p:cNvPr id="288" name="Google Shape;288;p15" descr="A brain and brain with a chip&#10;&#10;Description automatically generated"/>
          <p:cNvPicPr preferRelativeResize="0"/>
          <p:nvPr/>
        </p:nvPicPr>
        <p:blipFill rotWithShape="1">
          <a:blip r:embed="rId3">
            <a:alphaModFix/>
          </a:blip>
          <a:srcRect/>
          <a:stretch/>
        </p:blipFill>
        <p:spPr>
          <a:xfrm>
            <a:off x="7008714" y="1961060"/>
            <a:ext cx="586088" cy="560658"/>
          </a:xfrm>
          <a:prstGeom prst="rect">
            <a:avLst/>
          </a:prstGeom>
          <a:noFill/>
          <a:ln>
            <a:noFill/>
          </a:ln>
        </p:spPr>
      </p:pic>
      <p:grpSp>
        <p:nvGrpSpPr>
          <p:cNvPr id="28" name="Google Shape;265;p15"/>
          <p:cNvGrpSpPr/>
          <p:nvPr/>
        </p:nvGrpSpPr>
        <p:grpSpPr>
          <a:xfrm>
            <a:off x="1048134" y="1960458"/>
            <a:ext cx="852738" cy="915893"/>
            <a:chOff x="4128400" y="1923625"/>
            <a:chExt cx="852738" cy="915893"/>
          </a:xfrm>
          <a:solidFill>
            <a:schemeClr val="accent2"/>
          </a:solidFill>
        </p:grpSpPr>
        <p:sp>
          <p:nvSpPr>
            <p:cNvPr id="29" name="Google Shape;266;p15"/>
            <p:cNvSpPr/>
            <p:nvPr/>
          </p:nvSpPr>
          <p:spPr>
            <a:xfrm>
              <a:off x="4217325" y="1923625"/>
              <a:ext cx="710400" cy="710400"/>
            </a:xfrm>
            <a:prstGeom prst="ellipse">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267;p15"/>
            <p:cNvSpPr/>
            <p:nvPr/>
          </p:nvSpPr>
          <p:spPr>
            <a:xfrm>
              <a:off x="4128400" y="1994843"/>
              <a:ext cx="852738"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 name="Google Shape;275;p15"/>
          <p:cNvSpPr txBox="1"/>
          <p:nvPr/>
        </p:nvSpPr>
        <p:spPr>
          <a:xfrm>
            <a:off x="565695" y="2774530"/>
            <a:ext cx="1914600" cy="39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dirty="0">
                <a:solidFill>
                  <a:schemeClr val="dk1"/>
                </a:solidFill>
                <a:latin typeface="Alice"/>
                <a:ea typeface="Alice"/>
                <a:cs typeface="Alice"/>
                <a:sym typeface="Alice"/>
              </a:rPr>
              <a:t>Frontend</a:t>
            </a:r>
            <a:endParaRPr sz="2500" b="0" i="0" u="none" strike="noStrike" cap="none" dirty="0">
              <a:solidFill>
                <a:schemeClr val="dk1"/>
              </a:solidFill>
              <a:latin typeface="Alice"/>
              <a:ea typeface="Alice"/>
              <a:cs typeface="Alice"/>
              <a:sym typeface="Alice"/>
            </a:endParaRPr>
          </a:p>
        </p:txBody>
      </p:sp>
      <p:sp>
        <p:nvSpPr>
          <p:cNvPr id="32" name="Google Shape;276;p15"/>
          <p:cNvSpPr txBox="1"/>
          <p:nvPr/>
        </p:nvSpPr>
        <p:spPr>
          <a:xfrm>
            <a:off x="565695" y="3175323"/>
            <a:ext cx="2129992" cy="48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Work Sans"/>
                <a:ea typeface="Work Sans"/>
                <a:cs typeface="Work Sans"/>
                <a:sym typeface="Work Sans"/>
              </a:rPr>
              <a:t>Asp.net webform</a:t>
            </a: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Work Sans"/>
              <a:ea typeface="Work Sans"/>
              <a:cs typeface="Work Sans"/>
              <a:sym typeface="Work Sans"/>
            </a:endParaRPr>
          </a:p>
        </p:txBody>
      </p:sp>
      <p:pic>
        <p:nvPicPr>
          <p:cNvPr id="33" name="Google Shape;288;p15"/>
          <p:cNvPicPr preferRelativeResize="0"/>
          <p:nvPr/>
        </p:nvPicPr>
        <p:blipFill>
          <a:blip r:embed="rId4">
            <a:extLst>
              <a:ext uri="{28A0092B-C50C-407E-A947-70E740481C1C}">
                <a14:useLocalDpi xmlns:a14="http://schemas.microsoft.com/office/drawing/2010/main" val="0"/>
              </a:ext>
            </a:extLst>
          </a:blip>
          <a:stretch>
            <a:fillRect/>
          </a:stretch>
        </p:blipFill>
        <p:spPr>
          <a:xfrm>
            <a:off x="1187851" y="2174547"/>
            <a:ext cx="575165" cy="4836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 calcmode="lin" valueType="num">
                                      <p:cBhvr additive="base">
                                        <p:cTn id="7" dur="1000"/>
                                        <p:tgtEl>
                                          <p:spTgt spid="2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5"/>
                                        </p:tgtEl>
                                        <p:attrNameLst>
                                          <p:attrName>style.visibility</p:attrName>
                                        </p:attrNameLst>
                                      </p:cBhvr>
                                      <p:to>
                                        <p:strVal val="visible"/>
                                      </p:to>
                                    </p:set>
                                    <p:anim calcmode="lin" valueType="num">
                                      <p:cBhvr additive="base">
                                        <p:cTn id="12" dur="1000"/>
                                        <p:tgtEl>
                                          <p:spTgt spid="265"/>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fade">
                                      <p:cBhvr>
                                        <p:cTn id="15" dur="1000"/>
                                        <p:tgtEl>
                                          <p:spTgt spid="275"/>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1000"/>
                                        <p:tgtEl>
                                          <p:spTgt spid="276"/>
                                        </p:tgtEl>
                                      </p:cBhvr>
                                    </p:animEffect>
                                  </p:childTnLst>
                                </p:cTn>
                              </p:par>
                              <p:par>
                                <p:cTn id="19" presetID="10" presetClass="entr" presetSubtype="0" fill="hold" nodeType="withEffect">
                                  <p:stCondLst>
                                    <p:cond delay="0"/>
                                  </p:stCondLst>
                                  <p:childTnLst>
                                    <p:set>
                                      <p:cBhvr>
                                        <p:cTn id="20" dur="1" fill="hold">
                                          <p:stCondLst>
                                            <p:cond delay="0"/>
                                          </p:stCondLst>
                                        </p:cTn>
                                        <p:tgtEl>
                                          <p:spTgt spid="282"/>
                                        </p:tgtEl>
                                        <p:attrNameLst>
                                          <p:attrName>style.visibility</p:attrName>
                                        </p:attrNameLst>
                                      </p:cBhvr>
                                      <p:to>
                                        <p:strVal val="visible"/>
                                      </p:to>
                                    </p:set>
                                    <p:animEffect transition="in" filter="fade">
                                      <p:cBhvr>
                                        <p:cTn id="21" dur="1000"/>
                                        <p:tgtEl>
                                          <p:spTgt spid="28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500"/>
                                        <p:tgtEl>
                                          <p:spTgt spid="277"/>
                                        </p:tgtEl>
                                      </p:cBhvr>
                                    </p:animEffect>
                                  </p:childTnLst>
                                </p:cTn>
                              </p:par>
                              <p:par>
                                <p:cTn id="27" presetID="10" presetClass="entr" presetSubtype="0" fill="hold" nodeType="withEffect">
                                  <p:stCondLst>
                                    <p:cond delay="0"/>
                                  </p:stCondLst>
                                  <p:childTnLst>
                                    <p:set>
                                      <p:cBhvr>
                                        <p:cTn id="28" dur="1" fill="hold">
                                          <p:stCondLst>
                                            <p:cond delay="0"/>
                                          </p:stCondLst>
                                        </p:cTn>
                                        <p:tgtEl>
                                          <p:spTgt spid="278"/>
                                        </p:tgtEl>
                                        <p:attrNameLst>
                                          <p:attrName>style.visibility</p:attrName>
                                        </p:attrNameLst>
                                      </p:cBhvr>
                                      <p:to>
                                        <p:strVal val="visible"/>
                                      </p:to>
                                    </p:set>
                                    <p:animEffect transition="in" filter="fade">
                                      <p:cBhvr>
                                        <p:cTn id="29" dur="500"/>
                                        <p:tgtEl>
                                          <p:spTgt spid="278"/>
                                        </p:tgtEl>
                                      </p:cBhvr>
                                    </p:animEffect>
                                  </p:childTnLst>
                                </p:cTn>
                              </p:par>
                              <p:par>
                                <p:cTn id="30" presetID="10" presetClass="entr" presetSubtype="0" fill="hold" nodeType="withEffect">
                                  <p:stCondLst>
                                    <p:cond delay="0"/>
                                  </p:stCondLst>
                                  <p:childTnLst>
                                    <p:set>
                                      <p:cBhvr>
                                        <p:cTn id="31" dur="1" fill="hold">
                                          <p:stCondLst>
                                            <p:cond delay="0"/>
                                          </p:stCondLst>
                                        </p:cTn>
                                        <p:tgtEl>
                                          <p:spTgt spid="288"/>
                                        </p:tgtEl>
                                        <p:attrNameLst>
                                          <p:attrName>style.visibility</p:attrName>
                                        </p:attrNameLst>
                                      </p:cBhvr>
                                      <p:to>
                                        <p:strVal val="visible"/>
                                      </p:to>
                                    </p:set>
                                    <p:animEffect transition="in" filter="fade">
                                      <p:cBhvr>
                                        <p:cTn id="32" dur="500"/>
                                        <p:tgtEl>
                                          <p:spTgt spid="28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1"/>
                                        </p:tgtEl>
                                        <p:attrNameLst>
                                          <p:attrName>style.visibility</p:attrName>
                                        </p:attrNameLst>
                                      </p:cBhvr>
                                      <p:to>
                                        <p:strVal val="visible"/>
                                      </p:to>
                                    </p:set>
                                    <p:anim calcmode="lin" valueType="num">
                                      <p:cBhvr additive="base">
                                        <p:cTn id="37" dur="500"/>
                                        <p:tgtEl>
                                          <p:spTgt spid="27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3"/>
                                        </p:tgtEl>
                                        <p:attrNameLst>
                                          <p:attrName>style.visibility</p:attrName>
                                        </p:attrNameLst>
                                      </p:cBhvr>
                                      <p:to>
                                        <p:strVal val="visible"/>
                                      </p:to>
                                    </p:set>
                                    <p:animEffect transition="in" filter="fade">
                                      <p:cBhvr>
                                        <p:cTn id="42" dur="1000"/>
                                        <p:tgtEl>
                                          <p:spTgt spid="26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1000"/>
                                        <p:tgtEl>
                                          <p:spTgt spid="28"/>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1000"/>
                                        <p:tgtEl>
                                          <p:spTgt spid="31"/>
                                        </p:tgtEl>
                                      </p:cBhvr>
                                    </p:animEffect>
                                  </p:childTnLst>
                                </p:cTn>
                              </p:par>
                              <p:par>
                                <p:cTn id="51" presetID="10"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1908813" y="1268226"/>
            <a:ext cx="4625476" cy="272309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US" dirty="0"/>
              <a:t>System design</a:t>
            </a:r>
            <a:br>
              <a:rPr lang="en-US" dirty="0"/>
            </a:br>
            <a:r>
              <a:rPr lang="en-US" dirty="0"/>
              <a:t/>
            </a:r>
            <a:br>
              <a:rPr lang="en-US" dirty="0"/>
            </a:br>
            <a:r>
              <a:rPr lang="en-US" dirty="0"/>
              <a:t>1-Frontend :</a:t>
            </a:r>
            <a:br>
              <a:rPr lang="en-US" dirty="0"/>
            </a:br>
            <a:r>
              <a:rPr lang="en-US" dirty="0"/>
              <a:t>ASP.net web forms</a:t>
            </a:r>
            <a:endParaRPr dirty="0"/>
          </a:p>
        </p:txBody>
      </p:sp>
      <p:sp>
        <p:nvSpPr>
          <p:cNvPr id="294" name="Google Shape;294;p16"/>
          <p:cNvSpPr/>
          <p:nvPr/>
        </p:nvSpPr>
        <p:spPr>
          <a:xfrm rot="5400000" flipH="1">
            <a:off x="1377286" y="-213738"/>
            <a:ext cx="5277615" cy="5436861"/>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4"/>
                                        </p:tgtEl>
                                        <p:attrNameLst>
                                          <p:attrName>style.visibility</p:attrName>
                                        </p:attrNameLst>
                                      </p:cBhvr>
                                      <p:to>
                                        <p:strVal val="visible"/>
                                      </p:to>
                                    </p:set>
                                    <p:animEffect transition="in" filter="fade">
                                      <p:cBhvr>
                                        <p:cTn id="12"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7"/>
          <p:cNvSpPr txBox="1"/>
          <p:nvPr/>
        </p:nvSpPr>
        <p:spPr>
          <a:xfrm>
            <a:off x="19300" y="-140583"/>
            <a:ext cx="9407571"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a:t>
            </a:r>
            <a:r>
              <a:rPr lang="en-US" sz="4000" b="1" dirty="0">
                <a:solidFill>
                  <a:srgbClr val="343953"/>
                </a:solidFill>
                <a:latin typeface="Alice"/>
                <a:ea typeface="Alice"/>
                <a:cs typeface="Alice"/>
                <a:sym typeface="Alice"/>
              </a:rPr>
              <a:t>S</a:t>
            </a:r>
            <a:r>
              <a:rPr lang="en-US" sz="4000" b="1" i="0" u="none" strike="noStrike" cap="none" dirty="0">
                <a:solidFill>
                  <a:srgbClr val="343953"/>
                </a:solidFill>
                <a:latin typeface="Alice"/>
                <a:ea typeface="Alice"/>
                <a:cs typeface="Alice"/>
                <a:sym typeface="Alice"/>
              </a:rPr>
              <a:t>ign up &amp; Login as Patient)</a:t>
            </a:r>
            <a:endParaRPr sz="1400" b="0" i="0" u="none" strike="noStrike" cap="none" dirty="0">
              <a:solidFill>
                <a:srgbClr val="000000"/>
              </a:solidFill>
              <a:latin typeface="Arial"/>
              <a:ea typeface="Arial"/>
              <a:cs typeface="Arial"/>
              <a:sym typeface="Arial"/>
            </a:endParaRPr>
          </a:p>
        </p:txBody>
      </p:sp>
      <p:pic>
        <p:nvPicPr>
          <p:cNvPr id="302" name="Google Shape;302;p17"/>
          <p:cNvPicPr preferRelativeResize="0"/>
          <p:nvPr/>
        </p:nvPicPr>
        <p:blipFill>
          <a:blip r:embed="rId3">
            <a:extLst>
              <a:ext uri="{28A0092B-C50C-407E-A947-70E740481C1C}">
                <a14:useLocalDpi xmlns:a14="http://schemas.microsoft.com/office/drawing/2010/main" val="0"/>
              </a:ext>
            </a:extLst>
          </a:blip>
          <a:stretch>
            <a:fillRect/>
          </a:stretch>
        </p:blipFill>
        <p:spPr>
          <a:xfrm>
            <a:off x="4191556" y="3005364"/>
            <a:ext cx="4952445" cy="2233438"/>
          </a:xfrm>
          <a:prstGeom prst="rect">
            <a:avLst/>
          </a:prstGeom>
          <a:noFill/>
          <a:ln>
            <a:noFill/>
          </a:ln>
        </p:spPr>
      </p:pic>
      <p:pic>
        <p:nvPicPr>
          <p:cNvPr id="303" name="Google Shape;303;p17"/>
          <p:cNvPicPr preferRelativeResize="0"/>
          <p:nvPr/>
        </p:nvPicPr>
        <p:blipFill>
          <a:blip r:embed="rId4">
            <a:extLst>
              <a:ext uri="{28A0092B-C50C-407E-A947-70E740481C1C}">
                <a14:useLocalDpi xmlns:a14="http://schemas.microsoft.com/office/drawing/2010/main" val="0"/>
              </a:ext>
            </a:extLst>
          </a:blip>
          <a:stretch>
            <a:fillRect/>
          </a:stretch>
        </p:blipFill>
        <p:spPr>
          <a:xfrm>
            <a:off x="4191556" y="567262"/>
            <a:ext cx="4952445" cy="2423741"/>
          </a:xfrm>
          <a:prstGeom prst="rect">
            <a:avLst/>
          </a:prstGeom>
          <a:noFill/>
          <a:ln>
            <a:noFill/>
          </a:ln>
        </p:spPr>
      </p:pic>
      <p:sp>
        <p:nvSpPr>
          <p:cNvPr id="2" name="Rectangle 1"/>
          <p:cNvSpPr/>
          <p:nvPr/>
        </p:nvSpPr>
        <p:spPr>
          <a:xfrm>
            <a:off x="330384" y="3044865"/>
            <a:ext cx="3721007" cy="2154436"/>
          </a:xfrm>
          <a:prstGeom prst="rect">
            <a:avLst/>
          </a:prstGeom>
        </p:spPr>
        <p:txBody>
          <a:bodyPr wrap="square">
            <a:spAutoFit/>
          </a:bodyPr>
          <a:lstStyle/>
          <a:p>
            <a:r>
              <a:rPr lang="en-US" b="1" dirty="0"/>
              <a:t> </a:t>
            </a:r>
            <a:r>
              <a:rPr lang="en-US" sz="1800" b="1" i="1" dirty="0"/>
              <a:t>Login Section :</a:t>
            </a:r>
          </a:p>
          <a:p>
            <a:endParaRPr lang="en-US" sz="1800" b="1" i="1" u="sng" dirty="0"/>
          </a:p>
          <a:p>
            <a:pPr marL="285750" indent="-285750">
              <a:buFont typeface="Wingdings" panose="05000000000000000000" pitchFamily="2" charset="2"/>
              <a:buChar char="§"/>
            </a:pPr>
            <a:r>
              <a:rPr lang="en-US" dirty="0"/>
              <a:t>This section allows existing patients to log in using their registered email and password.</a:t>
            </a:r>
          </a:p>
          <a:p>
            <a:pPr marL="285750" indent="-285750">
              <a:buFont typeface="Wingdings" panose="05000000000000000000" pitchFamily="2" charset="2"/>
              <a:buChar char="§"/>
            </a:pPr>
            <a:r>
              <a:rPr lang="en-US" dirty="0"/>
              <a:t>Patients can also log in quickly using their Facebook account.</a:t>
            </a:r>
          </a:p>
          <a:p>
            <a:pPr marL="285750" indent="-285750">
              <a:buFont typeface="Wingdings" panose="05000000000000000000" pitchFamily="2" charset="2"/>
              <a:buChar char="§"/>
            </a:pPr>
            <a:r>
              <a:rPr lang="en-US" dirty="0"/>
              <a:t>Also admin and doctors need to login with their existing accounts</a:t>
            </a:r>
          </a:p>
        </p:txBody>
      </p:sp>
      <p:sp>
        <p:nvSpPr>
          <p:cNvPr id="8" name="Rectangle 7"/>
          <p:cNvSpPr/>
          <p:nvPr/>
        </p:nvSpPr>
        <p:spPr>
          <a:xfrm>
            <a:off x="330385" y="621124"/>
            <a:ext cx="3721007" cy="2369880"/>
          </a:xfrm>
          <a:prstGeom prst="rect">
            <a:avLst/>
          </a:prstGeom>
        </p:spPr>
        <p:txBody>
          <a:bodyPr wrap="square">
            <a:spAutoFit/>
          </a:bodyPr>
          <a:lstStyle/>
          <a:p>
            <a:r>
              <a:rPr lang="en-US" b="1" dirty="0"/>
              <a:t> </a:t>
            </a:r>
            <a:r>
              <a:rPr lang="en-US" sz="1800" b="1" i="1" dirty="0"/>
              <a:t>Signup Section :</a:t>
            </a:r>
          </a:p>
          <a:p>
            <a:endParaRPr lang="en-US" sz="1800" b="1" i="1" dirty="0"/>
          </a:p>
          <a:p>
            <a:pPr marL="285750" indent="-285750">
              <a:buFont typeface="Wingdings" panose="05000000000000000000" pitchFamily="2" charset="2"/>
              <a:buChar char="§"/>
            </a:pPr>
            <a:r>
              <a:rPr lang="en-US" dirty="0"/>
              <a:t>New patients can register by filling in their personal details including name, date of birth, email, password, phone number, gender, and address.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form ensures all required information is collected for account creation and future communication with the clinic.</a:t>
            </a:r>
          </a:p>
        </p:txBody>
      </p:sp>
    </p:spTree>
    <p:extLst>
      <p:ext uri="{BB962C8B-B14F-4D97-AF65-F5344CB8AC3E}">
        <p14:creationId xmlns:p14="http://schemas.microsoft.com/office/powerpoint/2010/main" val="41827916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p:nvPr/>
        </p:nvSpPr>
        <p:spPr>
          <a:xfrm>
            <a:off x="86360" y="-110103"/>
            <a:ext cx="734725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(Login Patient)</a:t>
            </a:r>
            <a:endParaRPr sz="1400" b="0" i="0" u="none" strike="noStrike" cap="none" dirty="0">
              <a:solidFill>
                <a:srgbClr val="000000"/>
              </a:solidFill>
              <a:latin typeface="Arial"/>
              <a:ea typeface="Arial"/>
              <a:cs typeface="Arial"/>
              <a:sym typeface="Arial"/>
            </a:endParaRPr>
          </a:p>
        </p:txBody>
      </p:sp>
      <p:pic>
        <p:nvPicPr>
          <p:cNvPr id="316" name="Google Shape;316;p19"/>
          <p:cNvPicPr preferRelativeResize="0"/>
          <p:nvPr/>
        </p:nvPicPr>
        <p:blipFill>
          <a:blip r:embed="rId3">
            <a:extLst>
              <a:ext uri="{28A0092B-C50C-407E-A947-70E740481C1C}">
                <a14:useLocalDpi xmlns:a14="http://schemas.microsoft.com/office/drawing/2010/main" val="0"/>
              </a:ext>
            </a:extLst>
          </a:blip>
          <a:stretch>
            <a:fillRect/>
          </a:stretch>
        </p:blipFill>
        <p:spPr>
          <a:xfrm>
            <a:off x="3776012" y="802568"/>
            <a:ext cx="5367989" cy="4104932"/>
          </a:xfrm>
          <a:prstGeom prst="rect">
            <a:avLst/>
          </a:prstGeom>
          <a:noFill/>
          <a:ln>
            <a:noFill/>
          </a:ln>
        </p:spPr>
      </p:pic>
      <p:sp>
        <p:nvSpPr>
          <p:cNvPr id="3" name="Subtitle 2"/>
          <p:cNvSpPr>
            <a:spLocks noGrp="1"/>
          </p:cNvSpPr>
          <p:nvPr>
            <p:ph type="subTitle" idx="1"/>
          </p:nvPr>
        </p:nvSpPr>
        <p:spPr>
          <a:xfrm>
            <a:off x="-146837" y="1231857"/>
            <a:ext cx="4131486" cy="3613796"/>
          </a:xfrm>
        </p:spPr>
        <p:txBody>
          <a:bodyPr/>
          <a:lstStyle/>
          <a:p>
            <a:pPr>
              <a:buFont typeface="Wingdings" panose="05000000000000000000" pitchFamily="2" charset="2"/>
              <a:buChar char="Ø"/>
            </a:pPr>
            <a:r>
              <a:rPr lang="en-US" sz="1600" b="1" dirty="0"/>
              <a:t>Patient Information Page</a:t>
            </a:r>
          </a:p>
          <a:p>
            <a:pPr>
              <a:buFont typeface="Wingdings" panose="05000000000000000000" pitchFamily="2" charset="2"/>
              <a:buChar char="Ø"/>
            </a:pPr>
            <a:endParaRPr lang="en-US" b="1" dirty="0"/>
          </a:p>
          <a:p>
            <a:r>
              <a:rPr lang="en-US" sz="1600" dirty="0"/>
              <a:t>    This page displays the patient's personal information including name, phone number, birth date, age, gender, and address.</a:t>
            </a:r>
          </a:p>
          <a:p>
            <a:endParaRPr lang="en-US" sz="1600" dirty="0"/>
          </a:p>
          <a:p>
            <a:r>
              <a:rPr lang="en-US" sz="1600" dirty="0"/>
              <a:t>    Patients can review their registered details to ensure accuracy and keep their profile up-to-date.</a:t>
            </a:r>
          </a:p>
          <a:p>
            <a:endParaRPr lang="en-US" dirty="0"/>
          </a:p>
        </p:txBody>
      </p:sp>
    </p:spTree>
    <p:extLst>
      <p:ext uri="{BB962C8B-B14F-4D97-AF65-F5344CB8AC3E}">
        <p14:creationId xmlns:p14="http://schemas.microsoft.com/office/powerpoint/2010/main" val="19063963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p:nvPr/>
        </p:nvSpPr>
        <p:spPr>
          <a:xfrm>
            <a:off x="66625" y="-19936"/>
            <a:ext cx="805772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(Patient functions)</a:t>
            </a:r>
            <a:endParaRPr sz="1400" b="0" i="0" u="none" strike="noStrike" cap="none" dirty="0">
              <a:solidFill>
                <a:srgbClr val="000000"/>
              </a:solidFill>
              <a:latin typeface="Arial"/>
              <a:ea typeface="Arial"/>
              <a:cs typeface="Arial"/>
              <a:sym typeface="Arial"/>
            </a:endParaRPr>
          </a:p>
        </p:txBody>
      </p:sp>
      <p:pic>
        <p:nvPicPr>
          <p:cNvPr id="316" name="Google Shape;316;p19"/>
          <p:cNvPicPr preferRelativeResize="0"/>
          <p:nvPr/>
        </p:nvPicPr>
        <p:blipFill>
          <a:blip r:embed="rId3">
            <a:extLst>
              <a:ext uri="{28A0092B-C50C-407E-A947-70E740481C1C}">
                <a14:useLocalDpi xmlns:a14="http://schemas.microsoft.com/office/drawing/2010/main" val="0"/>
              </a:ext>
            </a:extLst>
          </a:blip>
          <a:stretch>
            <a:fillRect/>
          </a:stretch>
        </p:blipFill>
        <p:spPr>
          <a:xfrm>
            <a:off x="3905707" y="687910"/>
            <a:ext cx="5238294" cy="2278956"/>
          </a:xfrm>
          <a:prstGeom prst="rect">
            <a:avLst/>
          </a:prstGeom>
          <a:noFill/>
          <a:ln>
            <a:noFill/>
          </a:ln>
        </p:spPr>
      </p:pic>
      <p:sp>
        <p:nvSpPr>
          <p:cNvPr id="3" name="Subtitle 2"/>
          <p:cNvSpPr>
            <a:spLocks noGrp="1"/>
          </p:cNvSpPr>
          <p:nvPr>
            <p:ph type="subTitle" idx="1"/>
          </p:nvPr>
        </p:nvSpPr>
        <p:spPr>
          <a:xfrm>
            <a:off x="-225779" y="786585"/>
            <a:ext cx="4131486" cy="2366448"/>
          </a:xfrm>
        </p:spPr>
        <p:txBody>
          <a:bodyPr/>
          <a:lstStyle/>
          <a:p>
            <a:pPr>
              <a:buFont typeface="Wingdings" panose="05000000000000000000" pitchFamily="2" charset="2"/>
              <a:buChar char="Ø"/>
            </a:pPr>
            <a:r>
              <a:rPr lang="en-US" b="1" dirty="0"/>
              <a:t>Select a Department Page</a:t>
            </a:r>
          </a:p>
          <a:p>
            <a:r>
              <a:rPr lang="en-US" i="1" dirty="0"/>
              <a:t>      This page allows you to choose a medical department (e.g., Cardiology, Orthopaedics) to view available doctors.</a:t>
            </a:r>
            <a:endParaRPr lang="ar-EG" i="1" dirty="0"/>
          </a:p>
          <a:p>
            <a:endParaRPr lang="ar-EG" i="1" dirty="0"/>
          </a:p>
          <a:p>
            <a:r>
              <a:rPr lang="en-US" i="1" dirty="0"/>
              <a:t>      I can click 'Select' next to any department to see its doctors and book an appointment.</a:t>
            </a:r>
            <a:endParaRPr lang="en-US" dirty="0"/>
          </a:p>
          <a:p>
            <a:endParaRPr lang="en-US" dirty="0"/>
          </a:p>
        </p:txBody>
      </p:sp>
      <p:pic>
        <p:nvPicPr>
          <p:cNvPr id="5" name="Google Shape;316;p19"/>
          <p:cNvPicPr preferRelativeResize="0"/>
          <p:nvPr/>
        </p:nvPicPr>
        <p:blipFill>
          <a:blip r:embed="rId4">
            <a:extLst>
              <a:ext uri="{28A0092B-C50C-407E-A947-70E740481C1C}">
                <a14:useLocalDpi xmlns:a14="http://schemas.microsoft.com/office/drawing/2010/main" val="0"/>
              </a:ext>
            </a:extLst>
          </a:blip>
          <a:stretch>
            <a:fillRect/>
          </a:stretch>
        </p:blipFill>
        <p:spPr>
          <a:xfrm>
            <a:off x="3905707" y="2995483"/>
            <a:ext cx="5238294" cy="2148017"/>
          </a:xfrm>
          <a:prstGeom prst="rect">
            <a:avLst/>
          </a:prstGeom>
          <a:noFill/>
          <a:ln>
            <a:noFill/>
          </a:ln>
        </p:spPr>
      </p:pic>
      <p:sp>
        <p:nvSpPr>
          <p:cNvPr id="6" name="Subtitle 2"/>
          <p:cNvSpPr txBox="1">
            <a:spLocks/>
          </p:cNvSpPr>
          <p:nvPr/>
        </p:nvSpPr>
        <p:spPr>
          <a:xfrm>
            <a:off x="-225779" y="3065541"/>
            <a:ext cx="4131486" cy="2242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a:buFont typeface="Wingdings" panose="05000000000000000000" pitchFamily="2" charset="2"/>
              <a:buChar char="Ø"/>
            </a:pPr>
            <a:r>
              <a:rPr lang="en-US" b="1" dirty="0"/>
              <a:t> Select a Doctor Page</a:t>
            </a:r>
          </a:p>
          <a:p>
            <a:r>
              <a:rPr lang="en-US" i="1" dirty="0"/>
              <a:t>      This page shows the doctors available in the selected department. you can see each doctor’s name, ID, and specialization.</a:t>
            </a:r>
          </a:p>
          <a:p>
            <a:endParaRPr lang="en-US" i="1" dirty="0"/>
          </a:p>
          <a:p>
            <a:r>
              <a:rPr lang="en-US" i="1" dirty="0"/>
              <a:t>     By clicking ‘Select’ I can view their profile and proceed to book an appointment.</a:t>
            </a:r>
            <a:endParaRPr lang="en-US" dirty="0"/>
          </a:p>
        </p:txBody>
      </p:sp>
    </p:spTree>
    <p:extLst>
      <p:ext uri="{BB962C8B-B14F-4D97-AF65-F5344CB8AC3E}">
        <p14:creationId xmlns:p14="http://schemas.microsoft.com/office/powerpoint/2010/main" val="17239825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
          <p:cNvSpPr/>
          <p:nvPr/>
        </p:nvSpPr>
        <p:spPr>
          <a:xfrm>
            <a:off x="2941194" y="3680995"/>
            <a:ext cx="597274" cy="516073"/>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4236090" y="828750"/>
            <a:ext cx="597274" cy="516073"/>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1646306" y="828750"/>
            <a:ext cx="597274" cy="516073"/>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4236090" y="2547015"/>
            <a:ext cx="597274" cy="516073"/>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1646306" y="2547015"/>
            <a:ext cx="597274" cy="516073"/>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6825868" y="2547015"/>
            <a:ext cx="597274" cy="516073"/>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6825868" y="828750"/>
            <a:ext cx="597274" cy="516073"/>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txBox="1">
            <a:spLocks noGrp="1"/>
          </p:cNvSpPr>
          <p:nvPr>
            <p:ph type="title"/>
          </p:nvPr>
        </p:nvSpPr>
        <p:spPr>
          <a:xfrm>
            <a:off x="839742" y="1197360"/>
            <a:ext cx="2210400" cy="39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a:t>Hadeer</a:t>
            </a:r>
            <a:endParaRPr/>
          </a:p>
        </p:txBody>
      </p:sp>
      <p:sp>
        <p:nvSpPr>
          <p:cNvPr id="135" name="Google Shape;135;p2"/>
          <p:cNvSpPr txBox="1">
            <a:spLocks noGrp="1"/>
          </p:cNvSpPr>
          <p:nvPr>
            <p:ph type="title" idx="2"/>
          </p:nvPr>
        </p:nvSpPr>
        <p:spPr>
          <a:xfrm>
            <a:off x="1536492" y="714227"/>
            <a:ext cx="8169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01</a:t>
            </a:r>
            <a:endParaRPr/>
          </a:p>
        </p:txBody>
      </p:sp>
      <p:sp>
        <p:nvSpPr>
          <p:cNvPr id="136" name="Google Shape;136;p2"/>
          <p:cNvSpPr txBox="1">
            <a:spLocks noGrp="1"/>
          </p:cNvSpPr>
          <p:nvPr>
            <p:ph type="subTitle" idx="1"/>
          </p:nvPr>
        </p:nvSpPr>
        <p:spPr>
          <a:xfrm>
            <a:off x="839742" y="1644374"/>
            <a:ext cx="2210400" cy="48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Mahmoud shaban</a:t>
            </a:r>
            <a:br>
              <a:rPr lang="en-US"/>
            </a:br>
            <a:r>
              <a:rPr lang="en-US"/>
              <a:t>21-02137</a:t>
            </a:r>
            <a:endParaRPr/>
          </a:p>
        </p:txBody>
      </p:sp>
      <p:sp>
        <p:nvSpPr>
          <p:cNvPr id="137" name="Google Shape;137;p2"/>
          <p:cNvSpPr txBox="1">
            <a:spLocks noGrp="1"/>
          </p:cNvSpPr>
          <p:nvPr>
            <p:ph type="title" idx="3"/>
          </p:nvPr>
        </p:nvSpPr>
        <p:spPr>
          <a:xfrm>
            <a:off x="3429527" y="1197360"/>
            <a:ext cx="2210400" cy="39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a:t>Merna</a:t>
            </a:r>
            <a:endParaRPr/>
          </a:p>
        </p:txBody>
      </p:sp>
      <p:sp>
        <p:nvSpPr>
          <p:cNvPr id="138" name="Google Shape;138;p2"/>
          <p:cNvSpPr txBox="1">
            <a:spLocks noGrp="1"/>
          </p:cNvSpPr>
          <p:nvPr>
            <p:ph type="title" idx="4"/>
          </p:nvPr>
        </p:nvSpPr>
        <p:spPr>
          <a:xfrm>
            <a:off x="4148477" y="714227"/>
            <a:ext cx="7725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02</a:t>
            </a:r>
            <a:endParaRPr/>
          </a:p>
        </p:txBody>
      </p:sp>
      <p:sp>
        <p:nvSpPr>
          <p:cNvPr id="139" name="Google Shape;139;p2"/>
          <p:cNvSpPr txBox="1">
            <a:spLocks noGrp="1"/>
          </p:cNvSpPr>
          <p:nvPr>
            <p:ph type="subTitle" idx="5"/>
          </p:nvPr>
        </p:nvSpPr>
        <p:spPr>
          <a:xfrm>
            <a:off x="3429527" y="1644374"/>
            <a:ext cx="2210400" cy="48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Saeed Habib </a:t>
            </a:r>
            <a:br>
              <a:rPr lang="en-US"/>
            </a:br>
            <a:r>
              <a:rPr lang="en-US"/>
              <a:t>21-02108</a:t>
            </a:r>
            <a:endParaRPr/>
          </a:p>
        </p:txBody>
      </p:sp>
      <p:sp>
        <p:nvSpPr>
          <p:cNvPr id="140" name="Google Shape;140;p2"/>
          <p:cNvSpPr txBox="1">
            <a:spLocks noGrp="1"/>
          </p:cNvSpPr>
          <p:nvPr>
            <p:ph type="title" idx="6"/>
          </p:nvPr>
        </p:nvSpPr>
        <p:spPr>
          <a:xfrm>
            <a:off x="839742" y="2900853"/>
            <a:ext cx="2210400" cy="39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a:t>Mariam</a:t>
            </a:r>
            <a:endParaRPr/>
          </a:p>
        </p:txBody>
      </p:sp>
      <p:sp>
        <p:nvSpPr>
          <p:cNvPr id="141" name="Google Shape;141;p2"/>
          <p:cNvSpPr txBox="1">
            <a:spLocks noGrp="1"/>
          </p:cNvSpPr>
          <p:nvPr>
            <p:ph type="title" idx="7"/>
          </p:nvPr>
        </p:nvSpPr>
        <p:spPr>
          <a:xfrm>
            <a:off x="1536492" y="2432568"/>
            <a:ext cx="8169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04</a:t>
            </a:r>
            <a:endParaRPr/>
          </a:p>
        </p:txBody>
      </p:sp>
      <p:sp>
        <p:nvSpPr>
          <p:cNvPr id="142" name="Google Shape;142;p2"/>
          <p:cNvSpPr txBox="1">
            <a:spLocks noGrp="1"/>
          </p:cNvSpPr>
          <p:nvPr>
            <p:ph type="subTitle" idx="8"/>
          </p:nvPr>
        </p:nvSpPr>
        <p:spPr>
          <a:xfrm>
            <a:off x="839742" y="3354312"/>
            <a:ext cx="2210400" cy="48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Medhat Naeem</a:t>
            </a:r>
            <a:br>
              <a:rPr lang="en-US"/>
            </a:br>
            <a:r>
              <a:rPr lang="en-US"/>
              <a:t>21-02083 </a:t>
            </a:r>
            <a:br>
              <a:rPr lang="en-US"/>
            </a:br>
            <a:endParaRPr/>
          </a:p>
        </p:txBody>
      </p:sp>
      <p:sp>
        <p:nvSpPr>
          <p:cNvPr id="143" name="Google Shape;143;p2"/>
          <p:cNvSpPr txBox="1">
            <a:spLocks noGrp="1"/>
          </p:cNvSpPr>
          <p:nvPr>
            <p:ph type="title" idx="9"/>
          </p:nvPr>
        </p:nvSpPr>
        <p:spPr>
          <a:xfrm>
            <a:off x="3429527" y="2900853"/>
            <a:ext cx="2210400" cy="39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a:t>Rana</a:t>
            </a:r>
            <a:endParaRPr/>
          </a:p>
        </p:txBody>
      </p:sp>
      <p:sp>
        <p:nvSpPr>
          <p:cNvPr id="144" name="Google Shape;144;p2"/>
          <p:cNvSpPr txBox="1">
            <a:spLocks noGrp="1"/>
          </p:cNvSpPr>
          <p:nvPr>
            <p:ph type="title" idx="13"/>
          </p:nvPr>
        </p:nvSpPr>
        <p:spPr>
          <a:xfrm>
            <a:off x="4148477" y="2432568"/>
            <a:ext cx="7725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05</a:t>
            </a:r>
            <a:endParaRPr/>
          </a:p>
        </p:txBody>
      </p:sp>
      <p:sp>
        <p:nvSpPr>
          <p:cNvPr id="145" name="Google Shape;145;p2"/>
          <p:cNvSpPr txBox="1">
            <a:spLocks noGrp="1"/>
          </p:cNvSpPr>
          <p:nvPr>
            <p:ph type="subTitle" idx="14"/>
          </p:nvPr>
        </p:nvSpPr>
        <p:spPr>
          <a:xfrm>
            <a:off x="3429527" y="3354312"/>
            <a:ext cx="2210400" cy="4848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None/>
            </a:pPr>
            <a:r>
              <a:rPr lang="en-US"/>
              <a:t>Ragab hassan</a:t>
            </a:r>
            <a:endParaRPr/>
          </a:p>
          <a:p>
            <a:pPr marL="457200" lvl="0" indent="-317500" algn="ctr" rtl="0">
              <a:lnSpc>
                <a:spcPct val="100000"/>
              </a:lnSpc>
              <a:spcBef>
                <a:spcPts val="0"/>
              </a:spcBef>
              <a:spcAft>
                <a:spcPts val="0"/>
              </a:spcAft>
              <a:buSzPts val="1400"/>
              <a:buNone/>
            </a:pPr>
            <a:r>
              <a:rPr lang="en-US"/>
              <a:t>21-01904</a:t>
            </a:r>
            <a:endParaRPr/>
          </a:p>
          <a:p>
            <a:pPr marL="457200" lvl="0" indent="-317500" algn="ctr" rtl="0">
              <a:lnSpc>
                <a:spcPct val="100000"/>
              </a:lnSpc>
              <a:spcBef>
                <a:spcPts val="0"/>
              </a:spcBef>
              <a:spcAft>
                <a:spcPts val="0"/>
              </a:spcAft>
              <a:buSzPts val="1400"/>
              <a:buNone/>
            </a:pPr>
            <a:r>
              <a:rPr lang="en-US"/>
              <a:t/>
            </a:r>
            <a:br>
              <a:rPr lang="en-US"/>
            </a:br>
            <a:endParaRPr/>
          </a:p>
        </p:txBody>
      </p:sp>
      <p:sp>
        <p:nvSpPr>
          <p:cNvPr id="146" name="Google Shape;146;p2"/>
          <p:cNvSpPr txBox="1">
            <a:spLocks noGrp="1"/>
          </p:cNvSpPr>
          <p:nvPr>
            <p:ph type="title" idx="15"/>
          </p:nvPr>
        </p:nvSpPr>
        <p:spPr>
          <a:xfrm>
            <a:off x="2098768" y="146210"/>
            <a:ext cx="47271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US"/>
              <a:t>Team’s Name</a:t>
            </a:r>
            <a:endParaRPr/>
          </a:p>
        </p:txBody>
      </p:sp>
      <p:sp>
        <p:nvSpPr>
          <p:cNvPr id="147" name="Google Shape;147;p2"/>
          <p:cNvSpPr txBox="1">
            <a:spLocks noGrp="1"/>
          </p:cNvSpPr>
          <p:nvPr>
            <p:ph type="title" idx="16"/>
          </p:nvPr>
        </p:nvSpPr>
        <p:spPr>
          <a:xfrm>
            <a:off x="6019305" y="1197373"/>
            <a:ext cx="2210400" cy="39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a:t>Demiana</a:t>
            </a:r>
            <a:endParaRPr/>
          </a:p>
        </p:txBody>
      </p:sp>
      <p:sp>
        <p:nvSpPr>
          <p:cNvPr id="148" name="Google Shape;148;p2"/>
          <p:cNvSpPr txBox="1">
            <a:spLocks noGrp="1"/>
          </p:cNvSpPr>
          <p:nvPr>
            <p:ph type="title" idx="17"/>
          </p:nvPr>
        </p:nvSpPr>
        <p:spPr>
          <a:xfrm>
            <a:off x="6738255" y="714240"/>
            <a:ext cx="7725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03</a:t>
            </a:r>
            <a:endParaRPr/>
          </a:p>
        </p:txBody>
      </p:sp>
      <p:sp>
        <p:nvSpPr>
          <p:cNvPr id="149" name="Google Shape;149;p2"/>
          <p:cNvSpPr txBox="1">
            <a:spLocks noGrp="1"/>
          </p:cNvSpPr>
          <p:nvPr>
            <p:ph type="subTitle" idx="18"/>
          </p:nvPr>
        </p:nvSpPr>
        <p:spPr>
          <a:xfrm>
            <a:off x="6019305" y="1644386"/>
            <a:ext cx="2210400" cy="48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 Aiad Eshak</a:t>
            </a:r>
            <a:br>
              <a:rPr lang="en-US"/>
            </a:br>
            <a:r>
              <a:rPr lang="en-US"/>
              <a:t>21-01896</a:t>
            </a:r>
            <a:endParaRPr/>
          </a:p>
        </p:txBody>
      </p:sp>
      <p:sp>
        <p:nvSpPr>
          <p:cNvPr id="150" name="Google Shape;150;p2"/>
          <p:cNvSpPr txBox="1">
            <a:spLocks noGrp="1"/>
          </p:cNvSpPr>
          <p:nvPr>
            <p:ph type="title" idx="19"/>
          </p:nvPr>
        </p:nvSpPr>
        <p:spPr>
          <a:xfrm>
            <a:off x="6019305" y="2900866"/>
            <a:ext cx="2210400" cy="39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a:t>Ahmed</a:t>
            </a:r>
            <a:endParaRPr/>
          </a:p>
        </p:txBody>
      </p:sp>
      <p:sp>
        <p:nvSpPr>
          <p:cNvPr id="151" name="Google Shape;151;p2"/>
          <p:cNvSpPr txBox="1">
            <a:spLocks noGrp="1"/>
          </p:cNvSpPr>
          <p:nvPr>
            <p:ph type="title" idx="20"/>
          </p:nvPr>
        </p:nvSpPr>
        <p:spPr>
          <a:xfrm>
            <a:off x="6738255" y="2432581"/>
            <a:ext cx="7725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06</a:t>
            </a:r>
            <a:endParaRPr/>
          </a:p>
        </p:txBody>
      </p:sp>
      <p:sp>
        <p:nvSpPr>
          <p:cNvPr id="152" name="Google Shape;152;p2"/>
          <p:cNvSpPr txBox="1">
            <a:spLocks noGrp="1"/>
          </p:cNvSpPr>
          <p:nvPr>
            <p:ph type="subTitle" idx="21"/>
          </p:nvPr>
        </p:nvSpPr>
        <p:spPr>
          <a:xfrm>
            <a:off x="6019305" y="3354325"/>
            <a:ext cx="2210400" cy="48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Mohamed Ahmed</a:t>
            </a:r>
            <a:br>
              <a:rPr lang="en-US"/>
            </a:br>
            <a:r>
              <a:rPr lang="en-US"/>
              <a:t>21-01841</a:t>
            </a:r>
            <a:br>
              <a:rPr lang="en-US"/>
            </a:br>
            <a:endParaRPr/>
          </a:p>
        </p:txBody>
      </p:sp>
      <p:sp>
        <p:nvSpPr>
          <p:cNvPr id="153" name="Google Shape;153;p2"/>
          <p:cNvSpPr txBox="1"/>
          <p:nvPr/>
        </p:nvSpPr>
        <p:spPr>
          <a:xfrm>
            <a:off x="2134631" y="4031248"/>
            <a:ext cx="2210400" cy="39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Alice"/>
              <a:buNone/>
            </a:pPr>
            <a:r>
              <a:rPr lang="en-US" sz="2500" b="0" i="0" u="none" strike="noStrike" cap="none">
                <a:solidFill>
                  <a:schemeClr val="dk1"/>
                </a:solidFill>
                <a:latin typeface="Alice"/>
                <a:ea typeface="Alice"/>
                <a:cs typeface="Alice"/>
                <a:sym typeface="Alice"/>
              </a:rPr>
              <a:t>Mohamed</a:t>
            </a:r>
            <a:endParaRPr/>
          </a:p>
        </p:txBody>
      </p:sp>
      <p:sp>
        <p:nvSpPr>
          <p:cNvPr id="154" name="Google Shape;154;p2"/>
          <p:cNvSpPr txBox="1"/>
          <p:nvPr/>
        </p:nvSpPr>
        <p:spPr>
          <a:xfrm>
            <a:off x="2853581" y="3548115"/>
            <a:ext cx="7725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Alice"/>
              <a:buNone/>
            </a:pPr>
            <a:r>
              <a:rPr lang="en-US" sz="3300" b="0" i="0" u="none" strike="noStrike" cap="none">
                <a:solidFill>
                  <a:schemeClr val="dk1"/>
                </a:solidFill>
                <a:latin typeface="Alice"/>
                <a:ea typeface="Alice"/>
                <a:cs typeface="Alice"/>
                <a:sym typeface="Alice"/>
              </a:rPr>
              <a:t>07</a:t>
            </a:r>
            <a:endParaRPr/>
          </a:p>
        </p:txBody>
      </p:sp>
      <p:sp>
        <p:nvSpPr>
          <p:cNvPr id="155" name="Google Shape;155;p2"/>
          <p:cNvSpPr txBox="1"/>
          <p:nvPr/>
        </p:nvSpPr>
        <p:spPr>
          <a:xfrm>
            <a:off x="2134631" y="4401089"/>
            <a:ext cx="2210400" cy="48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Work Sans"/>
              <a:buNone/>
            </a:pPr>
            <a:r>
              <a:rPr lang="en-US" sz="1400" b="0" i="0" u="none" strike="noStrike" cap="none">
                <a:solidFill>
                  <a:schemeClr val="dk1"/>
                </a:solidFill>
                <a:latin typeface="Work Sans"/>
                <a:ea typeface="Work Sans"/>
                <a:cs typeface="Work Sans"/>
                <a:sym typeface="Work Sans"/>
              </a:rPr>
              <a:t>Sayed Gomaa </a:t>
            </a:r>
            <a:br>
              <a:rPr lang="en-US" sz="1400" b="0" i="0" u="none" strike="noStrike" cap="none">
                <a:solidFill>
                  <a:schemeClr val="dk1"/>
                </a:solidFill>
                <a:latin typeface="Work Sans"/>
                <a:ea typeface="Work Sans"/>
                <a:cs typeface="Work Sans"/>
                <a:sym typeface="Work Sans"/>
              </a:rPr>
            </a:br>
            <a:r>
              <a:rPr lang="en-US" sz="1400" b="0" i="0" u="none" strike="noStrike" cap="none">
                <a:solidFill>
                  <a:schemeClr val="dk1"/>
                </a:solidFill>
                <a:latin typeface="Work Sans"/>
                <a:ea typeface="Work Sans"/>
                <a:cs typeface="Work Sans"/>
                <a:sym typeface="Work Sans"/>
              </a:rPr>
              <a:t>21-02041 </a:t>
            </a:r>
            <a:br>
              <a:rPr lang="en-US" sz="1400" b="0" i="0" u="none" strike="noStrike" cap="none">
                <a:solidFill>
                  <a:schemeClr val="dk1"/>
                </a:solidFill>
                <a:latin typeface="Work Sans"/>
                <a:ea typeface="Work Sans"/>
                <a:cs typeface="Work Sans"/>
                <a:sym typeface="Work Sans"/>
              </a:rPr>
            </a:br>
            <a:endParaRPr sz="1400" b="0" i="0" u="none" strike="noStrike" cap="none">
              <a:solidFill>
                <a:schemeClr val="dk1"/>
              </a:solidFill>
              <a:latin typeface="Work Sans"/>
              <a:ea typeface="Work Sans"/>
              <a:cs typeface="Work Sans"/>
              <a:sym typeface="Work Sans"/>
            </a:endParaRPr>
          </a:p>
        </p:txBody>
      </p:sp>
      <p:sp>
        <p:nvSpPr>
          <p:cNvPr id="156" name="Google Shape;156;p2"/>
          <p:cNvSpPr/>
          <p:nvPr/>
        </p:nvSpPr>
        <p:spPr>
          <a:xfrm>
            <a:off x="5443366" y="3619889"/>
            <a:ext cx="597274" cy="516073"/>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txBox="1"/>
          <p:nvPr/>
        </p:nvSpPr>
        <p:spPr>
          <a:xfrm>
            <a:off x="5355753" y="3505379"/>
            <a:ext cx="7725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Alice"/>
              <a:buNone/>
            </a:pPr>
            <a:r>
              <a:rPr lang="en-US" sz="3300" b="0" i="0" u="none" strike="noStrike" cap="none">
                <a:solidFill>
                  <a:schemeClr val="dk1"/>
                </a:solidFill>
                <a:latin typeface="Alice"/>
                <a:ea typeface="Alice"/>
                <a:cs typeface="Alice"/>
                <a:sym typeface="Alice"/>
              </a:rPr>
              <a:t>08</a:t>
            </a:r>
            <a:endParaRPr/>
          </a:p>
        </p:txBody>
      </p:sp>
      <p:sp>
        <p:nvSpPr>
          <p:cNvPr id="158" name="Google Shape;158;p2"/>
          <p:cNvSpPr txBox="1"/>
          <p:nvPr/>
        </p:nvSpPr>
        <p:spPr>
          <a:xfrm>
            <a:off x="4636803" y="3991559"/>
            <a:ext cx="2210400" cy="39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Alice"/>
              <a:buNone/>
            </a:pPr>
            <a:r>
              <a:rPr lang="en-US" sz="2500" b="0" i="0" u="none" strike="noStrike" cap="none">
                <a:solidFill>
                  <a:schemeClr val="dk1"/>
                </a:solidFill>
                <a:latin typeface="Alice"/>
                <a:ea typeface="Alice"/>
                <a:cs typeface="Alice"/>
                <a:sym typeface="Alice"/>
              </a:rPr>
              <a:t>Mahmoud</a:t>
            </a:r>
            <a:endParaRPr/>
          </a:p>
        </p:txBody>
      </p:sp>
      <p:sp>
        <p:nvSpPr>
          <p:cNvPr id="159" name="Google Shape;159;p2"/>
          <p:cNvSpPr txBox="1"/>
          <p:nvPr/>
        </p:nvSpPr>
        <p:spPr>
          <a:xfrm>
            <a:off x="4626641" y="4408974"/>
            <a:ext cx="2210400" cy="48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Work Sans"/>
              <a:buNone/>
            </a:pPr>
            <a:r>
              <a:rPr lang="en-US" sz="1400" b="0" i="0" u="none" strike="noStrike" cap="none">
                <a:solidFill>
                  <a:schemeClr val="dk1"/>
                </a:solidFill>
                <a:latin typeface="Work Sans"/>
                <a:ea typeface="Work Sans"/>
                <a:cs typeface="Work Sans"/>
                <a:sym typeface="Work Sans"/>
              </a:rPr>
              <a:t>Essam </a:t>
            </a:r>
            <a:r>
              <a:rPr lang="en-US">
                <a:solidFill>
                  <a:schemeClr val="dk1"/>
                </a:solidFill>
                <a:latin typeface="Work Sans"/>
                <a:ea typeface="Work Sans"/>
                <a:cs typeface="Work Sans"/>
                <a:sym typeface="Work Sans"/>
              </a:rPr>
              <a:t>Abdel Star</a:t>
            </a:r>
            <a:r>
              <a:rPr lang="en-US" sz="1400" b="0" i="0" u="none" strike="noStrike" cap="none">
                <a:solidFill>
                  <a:schemeClr val="dk1"/>
                </a:solidFill>
                <a:latin typeface="Work Sans"/>
                <a:ea typeface="Work Sans"/>
                <a:cs typeface="Work Sans"/>
                <a:sym typeface="Work Sans"/>
              </a:rPr>
              <a:t> </a:t>
            </a:r>
            <a:br>
              <a:rPr lang="en-US" sz="1400" b="0" i="0" u="none" strike="noStrike" cap="none">
                <a:solidFill>
                  <a:schemeClr val="dk1"/>
                </a:solidFill>
                <a:latin typeface="Work Sans"/>
                <a:ea typeface="Work Sans"/>
                <a:cs typeface="Work Sans"/>
                <a:sym typeface="Work Sans"/>
              </a:rPr>
            </a:br>
            <a:r>
              <a:rPr lang="en-US" sz="1400" b="0" i="0" u="none" strike="noStrike" cap="none">
                <a:solidFill>
                  <a:schemeClr val="dk1"/>
                </a:solidFill>
                <a:latin typeface="Work Sans"/>
                <a:ea typeface="Work Sans"/>
                <a:cs typeface="Work Sans"/>
                <a:sym typeface="Work Sans"/>
              </a:rPr>
              <a:t>21-02066</a:t>
            </a:r>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additive="base">
                                        <p:cTn id="7" dur="1000"/>
                                        <p:tgtEl>
                                          <p:spTgt spid="14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 calcmode="lin" valueType="num">
                                      <p:cBhvr additive="base">
                                        <p:cTn id="12" dur="1000"/>
                                        <p:tgtEl>
                                          <p:spTgt spid="12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1000"/>
                                        <p:tgtEl>
                                          <p:spTgt spid="134"/>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1000"/>
                                        <p:tgtEl>
                                          <p:spTgt spid="135"/>
                                        </p:tgtEl>
                                      </p:cBhvr>
                                    </p:animEffect>
                                  </p:childTnLst>
                                </p:cTn>
                              </p:par>
                              <p:par>
                                <p:cTn id="19" presetID="10" presetClass="entr" presetSubtype="0" fill="hold" nodeType="withEffect">
                                  <p:stCondLst>
                                    <p:cond delay="0"/>
                                  </p:stCondLst>
                                  <p:childTnLst>
                                    <p:set>
                                      <p:cBhvr>
                                        <p:cTn id="20" dur="1" fill="hold">
                                          <p:stCondLst>
                                            <p:cond delay="0"/>
                                          </p:stCondLst>
                                        </p:cTn>
                                        <p:tgtEl>
                                          <p:spTgt spid="136"/>
                                        </p:tgtEl>
                                        <p:attrNameLst>
                                          <p:attrName>style.visibility</p:attrName>
                                        </p:attrNameLst>
                                      </p:cBhvr>
                                      <p:to>
                                        <p:strVal val="visible"/>
                                      </p:to>
                                    </p:set>
                                    <p:animEffect transition="in" filter="fade">
                                      <p:cBhvr>
                                        <p:cTn id="21" dur="1000"/>
                                        <p:tgtEl>
                                          <p:spTgt spid="13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28"/>
                                        </p:tgtEl>
                                        <p:attrNameLst>
                                          <p:attrName>style.visibility</p:attrName>
                                        </p:attrNameLst>
                                      </p:cBhvr>
                                      <p:to>
                                        <p:strVal val="visible"/>
                                      </p:to>
                                    </p:set>
                                    <p:anim calcmode="lin" valueType="num">
                                      <p:cBhvr additive="base">
                                        <p:cTn id="26" dur="1000"/>
                                        <p:tgtEl>
                                          <p:spTgt spid="128"/>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1000"/>
                                        <p:tgtEl>
                                          <p:spTgt spid="137"/>
                                        </p:tgtEl>
                                      </p:cBhvr>
                                    </p:animEffect>
                                  </p:childTnLst>
                                </p:cTn>
                              </p:par>
                              <p:par>
                                <p:cTn id="30" presetID="10" presetClass="entr" presetSubtype="0"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fade">
                                      <p:cBhvr>
                                        <p:cTn id="32" dur="1000"/>
                                        <p:tgtEl>
                                          <p:spTgt spid="138"/>
                                        </p:tgtEl>
                                      </p:cBhvr>
                                    </p:animEffect>
                                  </p:childTnLst>
                                </p:cTn>
                              </p:par>
                              <p:par>
                                <p:cTn id="33" presetID="10" presetClass="entr" presetSubtype="0" fill="hold" nodeType="withEffect">
                                  <p:stCondLst>
                                    <p:cond delay="0"/>
                                  </p:stCondLst>
                                  <p:childTnLst>
                                    <p:set>
                                      <p:cBhvr>
                                        <p:cTn id="34" dur="1" fill="hold">
                                          <p:stCondLst>
                                            <p:cond delay="0"/>
                                          </p:stCondLst>
                                        </p:cTn>
                                        <p:tgtEl>
                                          <p:spTgt spid="139"/>
                                        </p:tgtEl>
                                        <p:attrNameLst>
                                          <p:attrName>style.visibility</p:attrName>
                                        </p:attrNameLst>
                                      </p:cBhvr>
                                      <p:to>
                                        <p:strVal val="visible"/>
                                      </p:to>
                                    </p:set>
                                    <p:animEffect transition="in" filter="fade">
                                      <p:cBhvr>
                                        <p:cTn id="35" dur="1000"/>
                                        <p:tgtEl>
                                          <p:spTgt spid="13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33"/>
                                        </p:tgtEl>
                                        <p:attrNameLst>
                                          <p:attrName>style.visibility</p:attrName>
                                        </p:attrNameLst>
                                      </p:cBhvr>
                                      <p:to>
                                        <p:strVal val="visible"/>
                                      </p:to>
                                    </p:set>
                                    <p:anim calcmode="lin" valueType="num">
                                      <p:cBhvr additive="base">
                                        <p:cTn id="40" dur="1000"/>
                                        <p:tgtEl>
                                          <p:spTgt spid="133"/>
                                        </p:tgtEl>
                                        <p:attrNameLst>
                                          <p:attrName>ppt_x</p:attrName>
                                        </p:attrNameLst>
                                      </p:cBhvr>
                                      <p:tavLst>
                                        <p:tav tm="0">
                                          <p:val>
                                            <p:strVal val="#ppt_x+1"/>
                                          </p:val>
                                        </p:tav>
                                        <p:tav tm="100000">
                                          <p:val>
                                            <p:strVal val="#ppt_x"/>
                                          </p:val>
                                        </p:tav>
                                      </p:tavLst>
                                    </p:anim>
                                  </p:childTnLst>
                                </p:cTn>
                              </p:par>
                              <p:par>
                                <p:cTn id="41" presetID="10" presetClass="entr" presetSubtype="0" fill="hold"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fade">
                                      <p:cBhvr>
                                        <p:cTn id="43" dur="1000"/>
                                        <p:tgtEl>
                                          <p:spTgt spid="147"/>
                                        </p:tgtEl>
                                      </p:cBhvr>
                                    </p:animEffect>
                                  </p:childTnLst>
                                </p:cTn>
                              </p:par>
                              <p:par>
                                <p:cTn id="44" presetID="10" presetClass="entr" presetSubtype="0" fill="hold" nodeType="withEffect">
                                  <p:stCondLst>
                                    <p:cond delay="0"/>
                                  </p:stCondLst>
                                  <p:childTnLst>
                                    <p:set>
                                      <p:cBhvr>
                                        <p:cTn id="45" dur="1" fill="hold">
                                          <p:stCondLst>
                                            <p:cond delay="0"/>
                                          </p:stCondLst>
                                        </p:cTn>
                                        <p:tgtEl>
                                          <p:spTgt spid="148"/>
                                        </p:tgtEl>
                                        <p:attrNameLst>
                                          <p:attrName>style.visibility</p:attrName>
                                        </p:attrNameLst>
                                      </p:cBhvr>
                                      <p:to>
                                        <p:strVal val="visible"/>
                                      </p:to>
                                    </p:set>
                                    <p:animEffect transition="in" filter="fade">
                                      <p:cBhvr>
                                        <p:cTn id="46" dur="1000"/>
                                        <p:tgtEl>
                                          <p:spTgt spid="148"/>
                                        </p:tgtEl>
                                      </p:cBhvr>
                                    </p:animEffect>
                                  </p:childTnLst>
                                </p:cTn>
                              </p:par>
                              <p:par>
                                <p:cTn id="47" presetID="10" presetClass="entr" presetSubtype="0" fill="hold" nodeType="withEffect">
                                  <p:stCondLst>
                                    <p:cond delay="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1000"/>
                                        <p:tgtEl>
                                          <p:spTgt spid="14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31"/>
                                        </p:tgtEl>
                                        <p:attrNameLst>
                                          <p:attrName>style.visibility</p:attrName>
                                        </p:attrNameLst>
                                      </p:cBhvr>
                                      <p:to>
                                        <p:strVal val="visible"/>
                                      </p:to>
                                    </p:set>
                                    <p:anim calcmode="lin" valueType="num">
                                      <p:cBhvr additive="base">
                                        <p:cTn id="54" dur="1000"/>
                                        <p:tgtEl>
                                          <p:spTgt spid="131"/>
                                        </p:tgtEl>
                                        <p:attrNameLst>
                                          <p:attrName>ppt_x</p:attrName>
                                        </p:attrNameLst>
                                      </p:cBhvr>
                                      <p:tavLst>
                                        <p:tav tm="0">
                                          <p:val>
                                            <p:strVal val="#ppt_x+1"/>
                                          </p:val>
                                        </p:tav>
                                        <p:tav tm="100000">
                                          <p:val>
                                            <p:strVal val="#ppt_x"/>
                                          </p:val>
                                        </p:tav>
                                      </p:tavLst>
                                    </p:anim>
                                  </p:childTnLst>
                                </p:cTn>
                              </p:par>
                              <p:par>
                                <p:cTn id="55" presetID="10" presetClass="entr" presetSubtype="0" fill="hold" nodeType="with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fade">
                                      <p:cBhvr>
                                        <p:cTn id="57" dur="1000"/>
                                        <p:tgtEl>
                                          <p:spTgt spid="140"/>
                                        </p:tgtEl>
                                      </p:cBhvr>
                                    </p:animEffect>
                                  </p:childTnLst>
                                </p:cTn>
                              </p:par>
                              <p:par>
                                <p:cTn id="58" presetID="10" presetClass="entr" presetSubtype="0" fill="hold" nodeType="withEffect">
                                  <p:stCondLst>
                                    <p:cond delay="0"/>
                                  </p:stCondLst>
                                  <p:childTnLst>
                                    <p:set>
                                      <p:cBhvr>
                                        <p:cTn id="59" dur="1" fill="hold">
                                          <p:stCondLst>
                                            <p:cond delay="0"/>
                                          </p:stCondLst>
                                        </p:cTn>
                                        <p:tgtEl>
                                          <p:spTgt spid="141"/>
                                        </p:tgtEl>
                                        <p:attrNameLst>
                                          <p:attrName>style.visibility</p:attrName>
                                        </p:attrNameLst>
                                      </p:cBhvr>
                                      <p:to>
                                        <p:strVal val="visible"/>
                                      </p:to>
                                    </p:set>
                                    <p:animEffect transition="in" filter="fade">
                                      <p:cBhvr>
                                        <p:cTn id="60" dur="1000"/>
                                        <p:tgtEl>
                                          <p:spTgt spid="141"/>
                                        </p:tgtEl>
                                      </p:cBhvr>
                                    </p:animEffect>
                                  </p:childTnLst>
                                </p:cTn>
                              </p:par>
                              <p:par>
                                <p:cTn id="61" presetID="10" presetClass="entr" presetSubtype="0" fill="hold" nodeType="withEffect">
                                  <p:stCondLst>
                                    <p:cond delay="0"/>
                                  </p:stCondLst>
                                  <p:childTnLst>
                                    <p:set>
                                      <p:cBhvr>
                                        <p:cTn id="62" dur="1" fill="hold">
                                          <p:stCondLst>
                                            <p:cond delay="0"/>
                                          </p:stCondLst>
                                        </p:cTn>
                                        <p:tgtEl>
                                          <p:spTgt spid="142"/>
                                        </p:tgtEl>
                                        <p:attrNameLst>
                                          <p:attrName>style.visibility</p:attrName>
                                        </p:attrNameLst>
                                      </p:cBhvr>
                                      <p:to>
                                        <p:strVal val="visible"/>
                                      </p:to>
                                    </p:set>
                                    <p:animEffect transition="in" filter="fade">
                                      <p:cBhvr>
                                        <p:cTn id="63" dur="1000"/>
                                        <p:tgtEl>
                                          <p:spTgt spid="142"/>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nodeType="clickEffect">
                                  <p:stCondLst>
                                    <p:cond delay="0"/>
                                  </p:stCondLst>
                                  <p:childTnLst>
                                    <p:set>
                                      <p:cBhvr>
                                        <p:cTn id="67" dur="1" fill="hold">
                                          <p:stCondLst>
                                            <p:cond delay="0"/>
                                          </p:stCondLst>
                                        </p:cTn>
                                        <p:tgtEl>
                                          <p:spTgt spid="130"/>
                                        </p:tgtEl>
                                        <p:attrNameLst>
                                          <p:attrName>style.visibility</p:attrName>
                                        </p:attrNameLst>
                                      </p:cBhvr>
                                      <p:to>
                                        <p:strVal val="visible"/>
                                      </p:to>
                                    </p:set>
                                    <p:anim calcmode="lin" valueType="num">
                                      <p:cBhvr additive="base">
                                        <p:cTn id="68" dur="1000"/>
                                        <p:tgtEl>
                                          <p:spTgt spid="130"/>
                                        </p:tgtEl>
                                        <p:attrNameLst>
                                          <p:attrName>ppt_x</p:attrName>
                                        </p:attrNameLst>
                                      </p:cBhvr>
                                      <p:tavLst>
                                        <p:tav tm="0">
                                          <p:val>
                                            <p:strVal val="#ppt_x+1"/>
                                          </p:val>
                                        </p:tav>
                                        <p:tav tm="100000">
                                          <p:val>
                                            <p:strVal val="#ppt_x"/>
                                          </p:val>
                                        </p:tav>
                                      </p:tavLst>
                                    </p:anim>
                                  </p:childTnLst>
                                </p:cTn>
                              </p:par>
                              <p:par>
                                <p:cTn id="69" presetID="10" presetClass="entr" presetSubtype="0" fill="hold" nodeType="withEffect">
                                  <p:stCondLst>
                                    <p:cond delay="0"/>
                                  </p:stCondLst>
                                  <p:childTnLst>
                                    <p:set>
                                      <p:cBhvr>
                                        <p:cTn id="70" dur="1" fill="hold">
                                          <p:stCondLst>
                                            <p:cond delay="0"/>
                                          </p:stCondLst>
                                        </p:cTn>
                                        <p:tgtEl>
                                          <p:spTgt spid="143"/>
                                        </p:tgtEl>
                                        <p:attrNameLst>
                                          <p:attrName>style.visibility</p:attrName>
                                        </p:attrNameLst>
                                      </p:cBhvr>
                                      <p:to>
                                        <p:strVal val="visible"/>
                                      </p:to>
                                    </p:set>
                                    <p:animEffect transition="in" filter="fade">
                                      <p:cBhvr>
                                        <p:cTn id="71" dur="1000"/>
                                        <p:tgtEl>
                                          <p:spTgt spid="143"/>
                                        </p:tgtEl>
                                      </p:cBhvr>
                                    </p:animEffect>
                                  </p:childTnLst>
                                </p:cTn>
                              </p:par>
                              <p:par>
                                <p:cTn id="72" presetID="10" presetClass="entr" presetSubtype="0" fill="hold" nodeType="withEffect">
                                  <p:stCondLst>
                                    <p:cond delay="0"/>
                                  </p:stCondLst>
                                  <p:childTnLst>
                                    <p:set>
                                      <p:cBhvr>
                                        <p:cTn id="73" dur="1" fill="hold">
                                          <p:stCondLst>
                                            <p:cond delay="0"/>
                                          </p:stCondLst>
                                        </p:cTn>
                                        <p:tgtEl>
                                          <p:spTgt spid="144"/>
                                        </p:tgtEl>
                                        <p:attrNameLst>
                                          <p:attrName>style.visibility</p:attrName>
                                        </p:attrNameLst>
                                      </p:cBhvr>
                                      <p:to>
                                        <p:strVal val="visible"/>
                                      </p:to>
                                    </p:set>
                                    <p:animEffect transition="in" filter="fade">
                                      <p:cBhvr>
                                        <p:cTn id="74" dur="1000"/>
                                        <p:tgtEl>
                                          <p:spTgt spid="144"/>
                                        </p:tgtEl>
                                      </p:cBhvr>
                                    </p:animEffect>
                                  </p:childTnLst>
                                </p:cTn>
                              </p:par>
                              <p:par>
                                <p:cTn id="75" presetID="10" presetClass="entr" presetSubtype="0"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animEffect transition="in" filter="fade">
                                      <p:cBhvr>
                                        <p:cTn id="77" dur="1000"/>
                                        <p:tgtEl>
                                          <p:spTgt spid="145"/>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32"/>
                                        </p:tgtEl>
                                        <p:attrNameLst>
                                          <p:attrName>style.visibility</p:attrName>
                                        </p:attrNameLst>
                                      </p:cBhvr>
                                      <p:to>
                                        <p:strVal val="visible"/>
                                      </p:to>
                                    </p:set>
                                    <p:anim calcmode="lin" valueType="num">
                                      <p:cBhvr additive="base">
                                        <p:cTn id="82" dur="1000"/>
                                        <p:tgtEl>
                                          <p:spTgt spid="132"/>
                                        </p:tgtEl>
                                        <p:attrNameLst>
                                          <p:attrName>ppt_x</p:attrName>
                                        </p:attrNameLst>
                                      </p:cBhvr>
                                      <p:tavLst>
                                        <p:tav tm="0">
                                          <p:val>
                                            <p:strVal val="#ppt_x+1"/>
                                          </p:val>
                                        </p:tav>
                                        <p:tav tm="100000">
                                          <p:val>
                                            <p:strVal val="#ppt_x"/>
                                          </p:val>
                                        </p:tav>
                                      </p:tavLst>
                                    </p:anim>
                                  </p:childTnLst>
                                </p:cTn>
                              </p:par>
                              <p:par>
                                <p:cTn id="83" presetID="10" presetClass="entr" presetSubtype="0" fill="hold" nodeType="withEffect">
                                  <p:stCondLst>
                                    <p:cond delay="0"/>
                                  </p:stCondLst>
                                  <p:childTnLst>
                                    <p:set>
                                      <p:cBhvr>
                                        <p:cTn id="84" dur="1" fill="hold">
                                          <p:stCondLst>
                                            <p:cond delay="0"/>
                                          </p:stCondLst>
                                        </p:cTn>
                                        <p:tgtEl>
                                          <p:spTgt spid="150"/>
                                        </p:tgtEl>
                                        <p:attrNameLst>
                                          <p:attrName>style.visibility</p:attrName>
                                        </p:attrNameLst>
                                      </p:cBhvr>
                                      <p:to>
                                        <p:strVal val="visible"/>
                                      </p:to>
                                    </p:set>
                                    <p:animEffect transition="in" filter="fade">
                                      <p:cBhvr>
                                        <p:cTn id="85" dur="1000"/>
                                        <p:tgtEl>
                                          <p:spTgt spid="150"/>
                                        </p:tgtEl>
                                      </p:cBhvr>
                                    </p:animEffect>
                                  </p:childTnLst>
                                </p:cTn>
                              </p:par>
                              <p:par>
                                <p:cTn id="86" presetID="10" presetClass="entr" presetSubtype="0" fill="hold" nodeType="withEffect">
                                  <p:stCondLst>
                                    <p:cond delay="0"/>
                                  </p:stCondLst>
                                  <p:childTnLst>
                                    <p:set>
                                      <p:cBhvr>
                                        <p:cTn id="87" dur="1" fill="hold">
                                          <p:stCondLst>
                                            <p:cond delay="0"/>
                                          </p:stCondLst>
                                        </p:cTn>
                                        <p:tgtEl>
                                          <p:spTgt spid="151"/>
                                        </p:tgtEl>
                                        <p:attrNameLst>
                                          <p:attrName>style.visibility</p:attrName>
                                        </p:attrNameLst>
                                      </p:cBhvr>
                                      <p:to>
                                        <p:strVal val="visible"/>
                                      </p:to>
                                    </p:set>
                                    <p:animEffect transition="in" filter="fade">
                                      <p:cBhvr>
                                        <p:cTn id="88" dur="1000"/>
                                        <p:tgtEl>
                                          <p:spTgt spid="151"/>
                                        </p:tgtEl>
                                      </p:cBhvr>
                                    </p:animEffect>
                                  </p:childTnLst>
                                </p:cTn>
                              </p:par>
                              <p:par>
                                <p:cTn id="89" presetID="10" presetClass="entr" presetSubtype="0" fill="hold" nodeType="withEffect">
                                  <p:stCondLst>
                                    <p:cond delay="0"/>
                                  </p:stCondLst>
                                  <p:childTnLst>
                                    <p:set>
                                      <p:cBhvr>
                                        <p:cTn id="90" dur="1" fill="hold">
                                          <p:stCondLst>
                                            <p:cond delay="0"/>
                                          </p:stCondLst>
                                        </p:cTn>
                                        <p:tgtEl>
                                          <p:spTgt spid="152"/>
                                        </p:tgtEl>
                                        <p:attrNameLst>
                                          <p:attrName>style.visibility</p:attrName>
                                        </p:attrNameLst>
                                      </p:cBhvr>
                                      <p:to>
                                        <p:strVal val="visible"/>
                                      </p:to>
                                    </p:set>
                                    <p:animEffect transition="in" filter="fade">
                                      <p:cBhvr>
                                        <p:cTn id="91" dur="1000"/>
                                        <p:tgtEl>
                                          <p:spTgt spid="15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27"/>
                                        </p:tgtEl>
                                        <p:attrNameLst>
                                          <p:attrName>style.visibility</p:attrName>
                                        </p:attrNameLst>
                                      </p:cBhvr>
                                      <p:to>
                                        <p:strVal val="visible"/>
                                      </p:to>
                                    </p:set>
                                    <p:anim calcmode="lin" valueType="num">
                                      <p:cBhvr additive="base">
                                        <p:cTn id="96" dur="500"/>
                                        <p:tgtEl>
                                          <p:spTgt spid="127"/>
                                        </p:tgtEl>
                                        <p:attrNameLst>
                                          <p:attrName>ppt_y</p:attrName>
                                        </p:attrNameLst>
                                      </p:cBhvr>
                                      <p:tavLst>
                                        <p:tav tm="0">
                                          <p:val>
                                            <p:strVal val="#ppt_y+1"/>
                                          </p:val>
                                        </p:tav>
                                        <p:tav tm="100000">
                                          <p:val>
                                            <p:strVal val="#ppt_y"/>
                                          </p:val>
                                        </p:tav>
                                      </p:tavLst>
                                    </p:anim>
                                  </p:childTnLst>
                                </p:cTn>
                              </p:par>
                              <p:par>
                                <p:cTn id="97" presetID="10" presetClass="entr" presetSubtype="0" fill="hold"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fade">
                                      <p:cBhvr>
                                        <p:cTn id="99" dur="500"/>
                                        <p:tgtEl>
                                          <p:spTgt spid="154"/>
                                        </p:tgtEl>
                                      </p:cBhvr>
                                    </p:animEffect>
                                  </p:childTnLst>
                                </p:cTn>
                              </p:par>
                              <p:par>
                                <p:cTn id="100" presetID="10" presetClass="entr" presetSubtype="0" fill="hold" nodeType="withEffect">
                                  <p:stCondLst>
                                    <p:cond delay="0"/>
                                  </p:stCondLst>
                                  <p:childTnLst>
                                    <p:set>
                                      <p:cBhvr>
                                        <p:cTn id="101" dur="1" fill="hold">
                                          <p:stCondLst>
                                            <p:cond delay="0"/>
                                          </p:stCondLst>
                                        </p:cTn>
                                        <p:tgtEl>
                                          <p:spTgt spid="153"/>
                                        </p:tgtEl>
                                        <p:attrNameLst>
                                          <p:attrName>style.visibility</p:attrName>
                                        </p:attrNameLst>
                                      </p:cBhvr>
                                      <p:to>
                                        <p:strVal val="visible"/>
                                      </p:to>
                                    </p:set>
                                    <p:animEffect transition="in" filter="fade">
                                      <p:cBhvr>
                                        <p:cTn id="102" dur="500"/>
                                        <p:tgtEl>
                                          <p:spTgt spid="153"/>
                                        </p:tgtEl>
                                      </p:cBhvr>
                                    </p:animEffect>
                                  </p:childTnLst>
                                </p:cTn>
                              </p:par>
                              <p:par>
                                <p:cTn id="103" presetID="10" presetClass="entr" presetSubtype="0" fill="hold" nodeType="withEffect">
                                  <p:stCondLst>
                                    <p:cond delay="0"/>
                                  </p:stCondLst>
                                  <p:childTnLst>
                                    <p:set>
                                      <p:cBhvr>
                                        <p:cTn id="104" dur="1" fill="hold">
                                          <p:stCondLst>
                                            <p:cond delay="0"/>
                                          </p:stCondLst>
                                        </p:cTn>
                                        <p:tgtEl>
                                          <p:spTgt spid="155"/>
                                        </p:tgtEl>
                                        <p:attrNameLst>
                                          <p:attrName>style.visibility</p:attrName>
                                        </p:attrNameLst>
                                      </p:cBhvr>
                                      <p:to>
                                        <p:strVal val="visible"/>
                                      </p:to>
                                    </p:set>
                                    <p:animEffect transition="in" filter="fade">
                                      <p:cBhvr>
                                        <p:cTn id="105" dur="500"/>
                                        <p:tgtEl>
                                          <p:spTgt spid="155"/>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156"/>
                                        </p:tgtEl>
                                        <p:attrNameLst>
                                          <p:attrName>style.visibility</p:attrName>
                                        </p:attrNameLst>
                                      </p:cBhvr>
                                      <p:to>
                                        <p:strVal val="visible"/>
                                      </p:to>
                                    </p:set>
                                    <p:anim calcmode="lin" valueType="num">
                                      <p:cBhvr additive="base">
                                        <p:cTn id="110" dur="500"/>
                                        <p:tgtEl>
                                          <p:spTgt spid="156"/>
                                        </p:tgtEl>
                                        <p:attrNameLst>
                                          <p:attrName>ppt_y</p:attrName>
                                        </p:attrNameLst>
                                      </p:cBhvr>
                                      <p:tavLst>
                                        <p:tav tm="0">
                                          <p:val>
                                            <p:strVal val="#ppt_y+1"/>
                                          </p:val>
                                        </p:tav>
                                        <p:tav tm="100000">
                                          <p:val>
                                            <p:strVal val="#ppt_y"/>
                                          </p:val>
                                        </p:tav>
                                      </p:tavLst>
                                    </p:anim>
                                  </p:childTnLst>
                                </p:cTn>
                              </p:par>
                              <p:par>
                                <p:cTn id="111" presetID="10" presetClass="entr" presetSubtype="0" fill="hold" nodeType="withEffect">
                                  <p:stCondLst>
                                    <p:cond delay="0"/>
                                  </p:stCondLst>
                                  <p:childTnLst>
                                    <p:set>
                                      <p:cBhvr>
                                        <p:cTn id="112" dur="1" fill="hold">
                                          <p:stCondLst>
                                            <p:cond delay="0"/>
                                          </p:stCondLst>
                                        </p:cTn>
                                        <p:tgtEl>
                                          <p:spTgt spid="158"/>
                                        </p:tgtEl>
                                        <p:attrNameLst>
                                          <p:attrName>style.visibility</p:attrName>
                                        </p:attrNameLst>
                                      </p:cBhvr>
                                      <p:to>
                                        <p:strVal val="visible"/>
                                      </p:to>
                                    </p:set>
                                    <p:animEffect transition="in" filter="fade">
                                      <p:cBhvr>
                                        <p:cTn id="113" dur="500"/>
                                        <p:tgtEl>
                                          <p:spTgt spid="158"/>
                                        </p:tgtEl>
                                      </p:cBhvr>
                                    </p:animEffect>
                                  </p:childTnLst>
                                </p:cTn>
                              </p:par>
                              <p:par>
                                <p:cTn id="114" presetID="10" presetClass="entr" presetSubtype="0" fill="hold" nodeType="withEffect">
                                  <p:stCondLst>
                                    <p:cond delay="0"/>
                                  </p:stCondLst>
                                  <p:childTnLst>
                                    <p:set>
                                      <p:cBhvr>
                                        <p:cTn id="115" dur="1" fill="hold">
                                          <p:stCondLst>
                                            <p:cond delay="0"/>
                                          </p:stCondLst>
                                        </p:cTn>
                                        <p:tgtEl>
                                          <p:spTgt spid="159"/>
                                        </p:tgtEl>
                                        <p:attrNameLst>
                                          <p:attrName>style.visibility</p:attrName>
                                        </p:attrNameLst>
                                      </p:cBhvr>
                                      <p:to>
                                        <p:strVal val="visible"/>
                                      </p:to>
                                    </p:set>
                                    <p:animEffect transition="in" filter="fade">
                                      <p:cBhvr>
                                        <p:cTn id="116" dur="500"/>
                                        <p:tgtEl>
                                          <p:spTgt spid="159"/>
                                        </p:tgtEl>
                                      </p:cBhvr>
                                    </p:animEffect>
                                  </p:childTnLst>
                                </p:cTn>
                              </p:par>
                              <p:par>
                                <p:cTn id="117" presetID="10" presetClass="entr" presetSubtype="0" fill="hold" nodeType="withEffect">
                                  <p:stCondLst>
                                    <p:cond delay="0"/>
                                  </p:stCondLst>
                                  <p:childTnLst>
                                    <p:set>
                                      <p:cBhvr>
                                        <p:cTn id="118" dur="1" fill="hold">
                                          <p:stCondLst>
                                            <p:cond delay="0"/>
                                          </p:stCondLst>
                                        </p:cTn>
                                        <p:tgtEl>
                                          <p:spTgt spid="157"/>
                                        </p:tgtEl>
                                        <p:attrNameLst>
                                          <p:attrName>style.visibility</p:attrName>
                                        </p:attrNameLst>
                                      </p:cBhvr>
                                      <p:to>
                                        <p:strVal val="visible"/>
                                      </p:to>
                                    </p:set>
                                    <p:animEffect transition="in" filter="fade">
                                      <p:cBhvr>
                                        <p:cTn id="11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p:nvPr/>
        </p:nvSpPr>
        <p:spPr>
          <a:xfrm>
            <a:off x="66625" y="-19936"/>
            <a:ext cx="801825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(Patient functions)</a:t>
            </a:r>
            <a:endParaRPr sz="1400" b="0" i="0" u="none" strike="noStrike" cap="none" dirty="0">
              <a:solidFill>
                <a:srgbClr val="000000"/>
              </a:solidFill>
              <a:latin typeface="Arial"/>
              <a:ea typeface="Arial"/>
              <a:cs typeface="Arial"/>
              <a:sym typeface="Arial"/>
            </a:endParaRPr>
          </a:p>
        </p:txBody>
      </p:sp>
      <p:pic>
        <p:nvPicPr>
          <p:cNvPr id="316" name="Google Shape;316;p19"/>
          <p:cNvPicPr preferRelativeResize="0"/>
          <p:nvPr/>
        </p:nvPicPr>
        <p:blipFill>
          <a:blip r:embed="rId3">
            <a:extLst>
              <a:ext uri="{28A0092B-C50C-407E-A947-70E740481C1C}">
                <a14:useLocalDpi xmlns:a14="http://schemas.microsoft.com/office/drawing/2010/main" val="0"/>
              </a:ext>
            </a:extLst>
          </a:blip>
          <a:stretch>
            <a:fillRect/>
          </a:stretch>
        </p:blipFill>
        <p:spPr>
          <a:xfrm>
            <a:off x="4077502" y="687910"/>
            <a:ext cx="5066498" cy="2410176"/>
          </a:xfrm>
          <a:prstGeom prst="rect">
            <a:avLst/>
          </a:prstGeom>
          <a:noFill/>
          <a:ln>
            <a:noFill/>
          </a:ln>
        </p:spPr>
      </p:pic>
      <p:sp>
        <p:nvSpPr>
          <p:cNvPr id="3" name="Subtitle 2"/>
          <p:cNvSpPr>
            <a:spLocks noGrp="1"/>
          </p:cNvSpPr>
          <p:nvPr>
            <p:ph type="subTitle" idx="1"/>
          </p:nvPr>
        </p:nvSpPr>
        <p:spPr>
          <a:xfrm>
            <a:off x="-53984" y="920978"/>
            <a:ext cx="4131486" cy="4006255"/>
          </a:xfrm>
        </p:spPr>
        <p:txBody>
          <a:bodyPr/>
          <a:lstStyle/>
          <a:p>
            <a:pPr>
              <a:buFont typeface="Wingdings" panose="05000000000000000000" pitchFamily="2" charset="2"/>
              <a:buChar char="§"/>
            </a:pPr>
            <a:r>
              <a:rPr lang="en-US" dirty="0"/>
              <a:t>This page shows all the important</a:t>
            </a:r>
            <a:r>
              <a:rPr lang="ar-EG" dirty="0"/>
              <a:t> </a:t>
            </a:r>
            <a:r>
              <a:rPr lang="en-US" dirty="0"/>
              <a:t>information about the selected doctor. Like:</a:t>
            </a:r>
          </a:p>
          <a:p>
            <a:r>
              <a:rPr lang="en-US" dirty="0"/>
              <a:t>      Name, phone number, qualifications, and specialization , Work experience, age, gender, Department they belong to, Appointment charges, Their reputation score (Repute Index) and </a:t>
            </a:r>
          </a:p>
          <a:p>
            <a:r>
              <a:rPr lang="en-US" dirty="0"/>
              <a:t>      Number of patients they’ve treated</a:t>
            </a:r>
          </a:p>
          <a:p>
            <a:endParaRPr lang="en-US" dirty="0"/>
          </a:p>
          <a:p>
            <a:pPr>
              <a:buFont typeface="Wingdings" panose="05000000000000000000" pitchFamily="2" charset="2"/>
              <a:buChar char="Ø"/>
            </a:pPr>
            <a:r>
              <a:rPr lang="en-US" dirty="0"/>
              <a:t>If you want to take appointment with this doctor, you can click the </a:t>
            </a:r>
            <a:r>
              <a:rPr lang="en-US" b="1" dirty="0"/>
              <a:t>'Take Appointment'</a:t>
            </a:r>
            <a:r>
              <a:rPr lang="en-US" dirty="0"/>
              <a:t> button to book a consultation with the doctor.</a:t>
            </a:r>
          </a:p>
          <a:p>
            <a:endParaRPr lang="en-US" dirty="0"/>
          </a:p>
        </p:txBody>
      </p:sp>
      <p:pic>
        <p:nvPicPr>
          <p:cNvPr id="7" name="Google Shape;316;p19"/>
          <p:cNvPicPr preferRelativeResize="0"/>
          <p:nvPr/>
        </p:nvPicPr>
        <p:blipFill>
          <a:blip r:embed="rId4">
            <a:extLst>
              <a:ext uri="{28A0092B-C50C-407E-A947-70E740481C1C}">
                <a14:useLocalDpi xmlns:a14="http://schemas.microsoft.com/office/drawing/2010/main" val="0"/>
              </a:ext>
            </a:extLst>
          </a:blip>
          <a:stretch>
            <a:fillRect/>
          </a:stretch>
        </p:blipFill>
        <p:spPr>
          <a:xfrm>
            <a:off x="4077502" y="3098086"/>
            <a:ext cx="5066498" cy="20454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p:nvPr/>
        </p:nvSpPr>
        <p:spPr>
          <a:xfrm>
            <a:off x="66625" y="-19936"/>
            <a:ext cx="814324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(Patient functions)</a:t>
            </a:r>
            <a:endParaRPr sz="1400" b="0" i="0" u="none" strike="noStrike" cap="none" dirty="0">
              <a:solidFill>
                <a:srgbClr val="000000"/>
              </a:solidFill>
              <a:latin typeface="Arial"/>
              <a:ea typeface="Arial"/>
              <a:cs typeface="Arial"/>
              <a:sym typeface="Arial"/>
            </a:endParaRPr>
          </a:p>
        </p:txBody>
      </p:sp>
      <p:pic>
        <p:nvPicPr>
          <p:cNvPr id="316" name="Google Shape;316;p19"/>
          <p:cNvPicPr preferRelativeResize="0"/>
          <p:nvPr/>
        </p:nvPicPr>
        <p:blipFill>
          <a:blip r:embed="rId3">
            <a:extLst>
              <a:ext uri="{28A0092B-C50C-407E-A947-70E740481C1C}">
                <a14:useLocalDpi xmlns:a14="http://schemas.microsoft.com/office/drawing/2010/main" val="0"/>
              </a:ext>
            </a:extLst>
          </a:blip>
          <a:stretch>
            <a:fillRect/>
          </a:stretch>
        </p:blipFill>
        <p:spPr>
          <a:xfrm>
            <a:off x="4315442" y="608969"/>
            <a:ext cx="4828558" cy="2430260"/>
          </a:xfrm>
          <a:prstGeom prst="rect">
            <a:avLst/>
          </a:prstGeom>
          <a:noFill/>
          <a:ln>
            <a:noFill/>
          </a:ln>
        </p:spPr>
      </p:pic>
      <p:sp>
        <p:nvSpPr>
          <p:cNvPr id="3" name="Subtitle 2"/>
          <p:cNvSpPr>
            <a:spLocks noGrp="1"/>
          </p:cNvSpPr>
          <p:nvPr>
            <p:ph type="subTitle" idx="1"/>
          </p:nvPr>
        </p:nvSpPr>
        <p:spPr>
          <a:xfrm>
            <a:off x="-192130" y="3326456"/>
            <a:ext cx="4507572" cy="1817043"/>
          </a:xfrm>
        </p:spPr>
        <p:txBody>
          <a:bodyPr/>
          <a:lstStyle/>
          <a:p>
            <a:pPr>
              <a:buFont typeface="Wingdings" panose="05000000000000000000" pitchFamily="2" charset="2"/>
              <a:buChar char="Ø"/>
            </a:pPr>
            <a:r>
              <a:rPr lang="en-US" b="1" dirty="0"/>
              <a:t> Send Appointment Request Page</a:t>
            </a:r>
          </a:p>
          <a:p>
            <a:r>
              <a:rPr lang="en-US" dirty="0"/>
              <a:t>       You can send request to the doctor in this page.</a:t>
            </a:r>
          </a:p>
          <a:p>
            <a:r>
              <a:rPr lang="en-US" dirty="0"/>
              <a:t>      If you’ve already requested an appointment, you can’t send another one. The system shows a message preventing duplicate requests.</a:t>
            </a:r>
          </a:p>
        </p:txBody>
      </p:sp>
      <p:pic>
        <p:nvPicPr>
          <p:cNvPr id="7" name="Google Shape;316;p19"/>
          <p:cNvPicPr preferRelativeResize="0"/>
          <p:nvPr/>
        </p:nvPicPr>
        <p:blipFill>
          <a:blip r:embed="rId4">
            <a:extLst>
              <a:ext uri="{28A0092B-C50C-407E-A947-70E740481C1C}">
                <a14:useLocalDpi xmlns:a14="http://schemas.microsoft.com/office/drawing/2010/main" val="0"/>
              </a:ext>
            </a:extLst>
          </a:blip>
          <a:stretch>
            <a:fillRect/>
          </a:stretch>
        </p:blipFill>
        <p:spPr>
          <a:xfrm>
            <a:off x="4077502" y="3156883"/>
            <a:ext cx="5066498" cy="1986617"/>
          </a:xfrm>
          <a:prstGeom prst="rect">
            <a:avLst/>
          </a:prstGeom>
          <a:noFill/>
          <a:ln>
            <a:noFill/>
          </a:ln>
        </p:spPr>
      </p:pic>
      <p:sp>
        <p:nvSpPr>
          <p:cNvPr id="6" name="Subtitle 2"/>
          <p:cNvSpPr txBox="1">
            <a:spLocks/>
          </p:cNvSpPr>
          <p:nvPr/>
        </p:nvSpPr>
        <p:spPr>
          <a:xfrm>
            <a:off x="-192130" y="902865"/>
            <a:ext cx="4343111" cy="22540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a:buFont typeface="Wingdings" panose="05000000000000000000" pitchFamily="2" charset="2"/>
              <a:buChar char="Ø"/>
            </a:pPr>
            <a:r>
              <a:rPr lang="en-US" b="1" dirty="0"/>
              <a:t>Free Time Slots Page</a:t>
            </a:r>
          </a:p>
          <a:p>
            <a:r>
              <a:rPr lang="en-US" dirty="0"/>
              <a:t>      This page shows the doctor’s available time slots for today. you can choose a suitable time by clicking </a:t>
            </a:r>
            <a:r>
              <a:rPr lang="en-US" b="1" dirty="0"/>
              <a:t>‘Select’</a:t>
            </a:r>
            <a:r>
              <a:rPr lang="en-US" dirty="0"/>
              <a:t> next to the preferred slot (e.g., 10:00 AM or 3:00 PM) to book your appointment.”</a:t>
            </a:r>
          </a:p>
        </p:txBody>
      </p:sp>
    </p:spTree>
    <p:extLst>
      <p:ext uri="{BB962C8B-B14F-4D97-AF65-F5344CB8AC3E}">
        <p14:creationId xmlns:p14="http://schemas.microsoft.com/office/powerpoint/2010/main" val="6577904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p:nvPr/>
        </p:nvSpPr>
        <p:spPr>
          <a:xfrm>
            <a:off x="66625" y="-19936"/>
            <a:ext cx="7584074"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(Patient functions)</a:t>
            </a:r>
            <a:endParaRPr sz="1400" b="0" i="0" u="none" strike="noStrike" cap="none" dirty="0">
              <a:solidFill>
                <a:srgbClr val="000000"/>
              </a:solidFill>
              <a:latin typeface="Arial"/>
              <a:ea typeface="Arial"/>
              <a:cs typeface="Arial"/>
              <a:sym typeface="Arial"/>
            </a:endParaRPr>
          </a:p>
        </p:txBody>
      </p:sp>
      <p:pic>
        <p:nvPicPr>
          <p:cNvPr id="316" name="Google Shape;316;p19"/>
          <p:cNvPicPr preferRelativeResize="0"/>
          <p:nvPr/>
        </p:nvPicPr>
        <p:blipFill>
          <a:blip r:embed="rId3">
            <a:extLst>
              <a:ext uri="{28A0092B-C50C-407E-A947-70E740481C1C}">
                <a14:useLocalDpi xmlns:a14="http://schemas.microsoft.com/office/drawing/2010/main" val="0"/>
              </a:ext>
            </a:extLst>
          </a:blip>
          <a:stretch>
            <a:fillRect/>
          </a:stretch>
        </p:blipFill>
        <p:spPr>
          <a:xfrm>
            <a:off x="3835217" y="815724"/>
            <a:ext cx="5308783" cy="4256235"/>
          </a:xfrm>
          <a:prstGeom prst="rect">
            <a:avLst/>
          </a:prstGeom>
          <a:noFill/>
          <a:ln>
            <a:noFill/>
          </a:ln>
        </p:spPr>
      </p:pic>
      <p:sp>
        <p:nvSpPr>
          <p:cNvPr id="3" name="Subtitle 2"/>
          <p:cNvSpPr>
            <a:spLocks noGrp="1"/>
          </p:cNvSpPr>
          <p:nvPr>
            <p:ph type="subTitle" idx="1"/>
          </p:nvPr>
        </p:nvSpPr>
        <p:spPr>
          <a:xfrm>
            <a:off x="-225779" y="1343690"/>
            <a:ext cx="4131486" cy="3728270"/>
          </a:xfrm>
        </p:spPr>
        <p:txBody>
          <a:bodyPr/>
          <a:lstStyle/>
          <a:p>
            <a:pPr marL="425450" indent="-285750">
              <a:buFont typeface="Wingdings" panose="05000000000000000000" pitchFamily="2" charset="2"/>
              <a:buChar char="Ø"/>
            </a:pPr>
            <a:r>
              <a:rPr lang="en-US" b="1" dirty="0"/>
              <a:t>Current Appointment Page</a:t>
            </a:r>
            <a:endParaRPr lang="ar-EG" b="1" dirty="0"/>
          </a:p>
          <a:p>
            <a:pPr>
              <a:buFont typeface="Wingdings" panose="05000000000000000000" pitchFamily="2" charset="2"/>
              <a:buChar char="ü"/>
            </a:pPr>
            <a:endParaRPr lang="en-US" b="1" dirty="0"/>
          </a:p>
          <a:p>
            <a:pPr>
              <a:buFont typeface="Wingdings" panose="05000000000000000000" pitchFamily="2" charset="2"/>
              <a:buChar char="ü"/>
            </a:pPr>
            <a:endParaRPr lang="en-US" b="1" dirty="0"/>
          </a:p>
          <a:p>
            <a:r>
              <a:rPr lang="en-US" dirty="0"/>
              <a:t> You can choose a doctor’s appointment in this page </a:t>
            </a:r>
          </a:p>
          <a:p>
            <a:endParaRPr lang="en-US" dirty="0"/>
          </a:p>
          <a:p>
            <a:r>
              <a:rPr lang="en-US" dirty="0"/>
              <a:t> Example: "You have sent an appointment request to Doctor Farhan Shoukat which hasn't been approved by him yet."</a:t>
            </a:r>
          </a:p>
          <a:p>
            <a:endParaRPr lang="en-US" dirty="0"/>
          </a:p>
        </p:txBody>
      </p:sp>
    </p:spTree>
    <p:extLst>
      <p:ext uri="{BB962C8B-B14F-4D97-AF65-F5344CB8AC3E}">
        <p14:creationId xmlns:p14="http://schemas.microsoft.com/office/powerpoint/2010/main" val="40962222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0"/>
          <p:cNvSpPr txBox="1"/>
          <p:nvPr/>
        </p:nvSpPr>
        <p:spPr>
          <a:xfrm>
            <a:off x="86360" y="-110103"/>
            <a:ext cx="744829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(Patient Functions)</a:t>
            </a:r>
            <a:endParaRPr sz="1400" b="0" i="0" u="none" strike="noStrike" cap="none" dirty="0">
              <a:solidFill>
                <a:srgbClr val="000000"/>
              </a:solidFill>
              <a:latin typeface="Arial"/>
              <a:ea typeface="Arial"/>
              <a:cs typeface="Arial"/>
              <a:sym typeface="Arial"/>
            </a:endParaRPr>
          </a:p>
        </p:txBody>
      </p:sp>
      <p:pic>
        <p:nvPicPr>
          <p:cNvPr id="5" name="Google Shape;322;p20"/>
          <p:cNvPicPr preferRelativeResize="0"/>
          <p:nvPr/>
        </p:nvPicPr>
        <p:blipFill>
          <a:blip r:embed="rId3">
            <a:extLst>
              <a:ext uri="{28A0092B-C50C-407E-A947-70E740481C1C}">
                <a14:useLocalDpi xmlns:a14="http://schemas.microsoft.com/office/drawing/2010/main" val="0"/>
              </a:ext>
            </a:extLst>
          </a:blip>
          <a:stretch>
            <a:fillRect/>
          </a:stretch>
        </p:blipFill>
        <p:spPr>
          <a:xfrm>
            <a:off x="4498580" y="670391"/>
            <a:ext cx="4645420" cy="2071741"/>
          </a:xfrm>
          <a:prstGeom prst="rect">
            <a:avLst/>
          </a:prstGeom>
          <a:noFill/>
          <a:ln>
            <a:noFill/>
          </a:ln>
        </p:spPr>
      </p:pic>
      <p:pic>
        <p:nvPicPr>
          <p:cNvPr id="6" name="Google Shape;322;p20"/>
          <p:cNvPicPr preferRelativeResize="0"/>
          <p:nvPr/>
        </p:nvPicPr>
        <p:blipFill>
          <a:blip r:embed="rId4">
            <a:extLst>
              <a:ext uri="{28A0092B-C50C-407E-A947-70E740481C1C}">
                <a14:useLocalDpi xmlns:a14="http://schemas.microsoft.com/office/drawing/2010/main" val="0"/>
              </a:ext>
            </a:extLst>
          </a:blip>
          <a:stretch>
            <a:fillRect/>
          </a:stretch>
        </p:blipFill>
        <p:spPr>
          <a:xfrm>
            <a:off x="4498580" y="2814740"/>
            <a:ext cx="4645420" cy="2328760"/>
          </a:xfrm>
          <a:prstGeom prst="rect">
            <a:avLst/>
          </a:prstGeom>
          <a:noFill/>
          <a:ln>
            <a:noFill/>
          </a:ln>
        </p:spPr>
      </p:pic>
      <p:sp>
        <p:nvSpPr>
          <p:cNvPr id="3" name="Subtitle 2"/>
          <p:cNvSpPr>
            <a:spLocks noGrp="1"/>
          </p:cNvSpPr>
          <p:nvPr>
            <p:ph type="subTitle" idx="1"/>
          </p:nvPr>
        </p:nvSpPr>
        <p:spPr>
          <a:xfrm>
            <a:off x="-91552" y="787736"/>
            <a:ext cx="3993100" cy="1868269"/>
          </a:xfrm>
        </p:spPr>
        <p:txBody>
          <a:bodyPr/>
          <a:lstStyle/>
          <a:p>
            <a:pPr>
              <a:buFont typeface="Wingdings" panose="05000000000000000000" pitchFamily="2" charset="2"/>
              <a:buChar char="Ø"/>
            </a:pPr>
            <a:r>
              <a:rPr lang="en-US" b="1" dirty="0"/>
              <a:t>Bill(s) History Page</a:t>
            </a:r>
          </a:p>
          <a:p>
            <a:r>
              <a:rPr lang="en-US" dirty="0"/>
              <a:t>      This page shows the patient's billing history.</a:t>
            </a:r>
          </a:p>
          <a:p>
            <a:r>
              <a:rPr lang="en-US" dirty="0"/>
              <a:t>      If there are no billing records available, a message indicating the absence of bills is displayed.</a:t>
            </a:r>
          </a:p>
          <a:p>
            <a:endParaRPr lang="en-US" dirty="0"/>
          </a:p>
        </p:txBody>
      </p:sp>
      <p:sp>
        <p:nvSpPr>
          <p:cNvPr id="10" name="Subtitle 2"/>
          <p:cNvSpPr txBox="1">
            <a:spLocks/>
          </p:cNvSpPr>
          <p:nvPr/>
        </p:nvSpPr>
        <p:spPr>
          <a:xfrm>
            <a:off x="-91552" y="2910091"/>
            <a:ext cx="4018318" cy="2138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a:buFont typeface="Wingdings" panose="05000000000000000000" pitchFamily="2" charset="2"/>
              <a:buChar char="Ø"/>
            </a:pPr>
            <a:r>
              <a:rPr lang="en-US" b="1" dirty="0"/>
              <a:t>Treatment History Page </a:t>
            </a:r>
          </a:p>
          <a:p>
            <a:pPr marL="139700" indent="0"/>
            <a:r>
              <a:rPr lang="en-US" dirty="0"/>
              <a:t>       This page displays the treatment       </a:t>
            </a:r>
          </a:p>
          <a:p>
            <a:pPr marL="139700" indent="0"/>
            <a:r>
              <a:rPr lang="en-US" dirty="0"/>
              <a:t>        history of the patient.</a:t>
            </a:r>
          </a:p>
          <a:p>
            <a:r>
              <a:rPr lang="en-US" dirty="0"/>
              <a:t>        If no treatments have been recorded, a    message is shown indicating that there is currently no treatment history.</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0"/>
          <p:cNvSpPr txBox="1"/>
          <p:nvPr/>
        </p:nvSpPr>
        <p:spPr>
          <a:xfrm>
            <a:off x="86360" y="-110103"/>
            <a:ext cx="744829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(Patient Functions)</a:t>
            </a:r>
            <a:endParaRPr sz="1400" b="0" i="0" u="none" strike="noStrike" cap="none" dirty="0">
              <a:solidFill>
                <a:srgbClr val="000000"/>
              </a:solidFill>
              <a:latin typeface="Arial"/>
              <a:ea typeface="Arial"/>
              <a:cs typeface="Arial"/>
              <a:sym typeface="Arial"/>
            </a:endParaRPr>
          </a:p>
        </p:txBody>
      </p:sp>
      <p:pic>
        <p:nvPicPr>
          <p:cNvPr id="322" name="Google Shape;322;p20"/>
          <p:cNvPicPr preferRelativeResize="0"/>
          <p:nvPr/>
        </p:nvPicPr>
        <p:blipFill>
          <a:blip r:embed="rId3">
            <a:extLst>
              <a:ext uri="{28A0092B-C50C-407E-A947-70E740481C1C}">
                <a14:useLocalDpi xmlns:a14="http://schemas.microsoft.com/office/drawing/2010/main" val="0"/>
              </a:ext>
            </a:extLst>
          </a:blip>
          <a:stretch>
            <a:fillRect/>
          </a:stretch>
        </p:blipFill>
        <p:spPr>
          <a:xfrm>
            <a:off x="4038044" y="780910"/>
            <a:ext cx="5052559" cy="2195895"/>
          </a:xfrm>
          <a:prstGeom prst="rect">
            <a:avLst/>
          </a:prstGeom>
          <a:noFill/>
          <a:ln>
            <a:noFill/>
          </a:ln>
        </p:spPr>
      </p:pic>
      <p:pic>
        <p:nvPicPr>
          <p:cNvPr id="7" name="Google Shape;322;p20"/>
          <p:cNvPicPr preferRelativeResize="0"/>
          <p:nvPr/>
        </p:nvPicPr>
        <p:blipFill>
          <a:blip r:embed="rId4">
            <a:extLst>
              <a:ext uri="{28A0092B-C50C-407E-A947-70E740481C1C}">
                <a14:useLocalDpi xmlns:a14="http://schemas.microsoft.com/office/drawing/2010/main" val="0"/>
              </a:ext>
            </a:extLst>
          </a:blip>
          <a:stretch>
            <a:fillRect/>
          </a:stretch>
        </p:blipFill>
        <p:spPr>
          <a:xfrm>
            <a:off x="4038044" y="3134490"/>
            <a:ext cx="5052559" cy="2009010"/>
          </a:xfrm>
          <a:prstGeom prst="rect">
            <a:avLst/>
          </a:prstGeom>
          <a:noFill/>
          <a:ln>
            <a:noFill/>
          </a:ln>
        </p:spPr>
      </p:pic>
      <p:sp>
        <p:nvSpPr>
          <p:cNvPr id="3" name="Subtitle 2"/>
          <p:cNvSpPr>
            <a:spLocks noGrp="1"/>
          </p:cNvSpPr>
          <p:nvPr>
            <p:ph type="subTitle" idx="1"/>
          </p:nvPr>
        </p:nvSpPr>
        <p:spPr>
          <a:xfrm>
            <a:off x="-141176" y="3356176"/>
            <a:ext cx="3951684" cy="1565637"/>
          </a:xfrm>
        </p:spPr>
        <p:txBody>
          <a:bodyPr/>
          <a:lstStyle/>
          <a:p>
            <a:pPr marL="425450" indent="-285750">
              <a:buFont typeface="Wingdings" panose="05000000000000000000" pitchFamily="2" charset="2"/>
              <a:buChar char="Ø"/>
            </a:pPr>
            <a:r>
              <a:rPr lang="en-US" b="1" dirty="0"/>
              <a:t>Feedback Page</a:t>
            </a:r>
          </a:p>
          <a:p>
            <a:pPr marL="139700" indent="0"/>
            <a:endParaRPr lang="en-US" b="1" dirty="0"/>
          </a:p>
          <a:p>
            <a:r>
              <a:rPr lang="en-US" dirty="0"/>
              <a:t>     This page shows the feedback status from the patient.</a:t>
            </a:r>
          </a:p>
          <a:p>
            <a:endParaRPr lang="en-US" dirty="0"/>
          </a:p>
        </p:txBody>
      </p:sp>
      <p:sp>
        <p:nvSpPr>
          <p:cNvPr id="9" name="Subtitle 2"/>
          <p:cNvSpPr txBox="1">
            <a:spLocks/>
          </p:cNvSpPr>
          <p:nvPr/>
        </p:nvSpPr>
        <p:spPr>
          <a:xfrm>
            <a:off x="-141176" y="1019672"/>
            <a:ext cx="3951684" cy="2114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a:buFont typeface="Wingdings" panose="05000000000000000000" pitchFamily="2" charset="2"/>
              <a:buChar char="Ø"/>
            </a:pPr>
            <a:r>
              <a:rPr lang="en-US" b="1" dirty="0"/>
              <a:t>Notifications Page</a:t>
            </a:r>
          </a:p>
          <a:p>
            <a:pPr>
              <a:buFont typeface="Wingdings" panose="05000000000000000000" pitchFamily="2" charset="2"/>
              <a:buChar char="v"/>
            </a:pPr>
            <a:endParaRPr lang="en-US" b="1" dirty="0"/>
          </a:p>
          <a:p>
            <a:r>
              <a:rPr lang="en-US" dirty="0"/>
              <a:t>     This page displays any important notifications for the patient.</a:t>
            </a:r>
          </a:p>
          <a:p>
            <a:endParaRPr lang="en-US" dirty="0"/>
          </a:p>
          <a:p>
            <a:r>
              <a:rPr lang="en-US" dirty="0"/>
              <a:t>     If there are no new notifications, a message is shown to inform the user.</a:t>
            </a:r>
          </a:p>
          <a:p>
            <a:endParaRPr lang="en-US" dirty="0"/>
          </a:p>
        </p:txBody>
      </p:sp>
    </p:spTree>
    <p:extLst>
      <p:ext uri="{BB962C8B-B14F-4D97-AF65-F5344CB8AC3E}">
        <p14:creationId xmlns:p14="http://schemas.microsoft.com/office/powerpoint/2010/main" val="28018805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46722" y="31270"/>
            <a:ext cx="6147171" cy="642600"/>
          </a:xfrm>
          <a:prstGeom prst="rect">
            <a:avLst/>
          </a:prstGeom>
          <a:noFill/>
          <a:ln>
            <a:noFill/>
          </a:ln>
        </p:spPr>
        <p:txBody>
          <a:bodyPr spcFirstLastPara="1" wrap="square" lIns="91425" tIns="91425" rIns="91425" bIns="91425" anchor="t" anchorCtr="0">
            <a:noAutofit/>
          </a:bodyPr>
          <a:lstStyle/>
          <a:p>
            <a:r>
              <a:rPr lang="en-US" sz="4000" b="1" dirty="0"/>
              <a:t>Frontend (Predict MRI)</a:t>
            </a:r>
            <a:br>
              <a:rPr lang="en-US" sz="4000" b="1" dirty="0"/>
            </a:br>
            <a:r>
              <a:rPr lang="en-US" sz="4000" b="1" dirty="0"/>
              <a:t/>
            </a:r>
            <a:br>
              <a:rPr lang="en-US" sz="4000" b="1" dirty="0"/>
            </a:br>
            <a:r>
              <a:rPr lang="en-US" sz="1200" b="1" dirty="0"/>
              <a:t> </a:t>
            </a:r>
            <a:endParaRPr sz="1200" b="1" dirty="0"/>
          </a:p>
        </p:txBody>
      </p:sp>
      <p:pic>
        <p:nvPicPr>
          <p:cNvPr id="309" name="Google Shape;309;p18"/>
          <p:cNvPicPr preferRelativeResize="0"/>
          <p:nvPr/>
        </p:nvPicPr>
        <p:blipFill>
          <a:blip r:embed="rId3">
            <a:extLst>
              <a:ext uri="{28A0092B-C50C-407E-A947-70E740481C1C}">
                <a14:useLocalDpi xmlns:a14="http://schemas.microsoft.com/office/drawing/2010/main" val="0"/>
              </a:ext>
            </a:extLst>
          </a:blip>
          <a:stretch>
            <a:fillRect/>
          </a:stretch>
        </p:blipFill>
        <p:spPr>
          <a:xfrm>
            <a:off x="4612047" y="2542966"/>
            <a:ext cx="4578674" cy="2600533"/>
          </a:xfrm>
          <a:prstGeom prst="rect">
            <a:avLst/>
          </a:prstGeom>
          <a:noFill/>
          <a:ln>
            <a:noFill/>
          </a:ln>
        </p:spPr>
      </p:pic>
      <p:pic>
        <p:nvPicPr>
          <p:cNvPr id="4" name="Google Shape;309;p18"/>
          <p:cNvPicPr preferRelativeResize="0"/>
          <p:nvPr/>
        </p:nvPicPr>
        <p:blipFill>
          <a:blip r:embed="rId4">
            <a:extLst>
              <a:ext uri="{28A0092B-C50C-407E-A947-70E740481C1C}">
                <a14:useLocalDpi xmlns:a14="http://schemas.microsoft.com/office/drawing/2010/main" val="0"/>
              </a:ext>
            </a:extLst>
          </a:blip>
          <a:stretch>
            <a:fillRect/>
          </a:stretch>
        </p:blipFill>
        <p:spPr>
          <a:xfrm>
            <a:off x="-46721" y="2542966"/>
            <a:ext cx="4612048" cy="2600533"/>
          </a:xfrm>
          <a:prstGeom prst="rect">
            <a:avLst/>
          </a:prstGeom>
          <a:noFill/>
          <a:ln>
            <a:noFill/>
          </a:ln>
        </p:spPr>
      </p:pic>
      <p:sp>
        <p:nvSpPr>
          <p:cNvPr id="6" name="Subtitle 1"/>
          <p:cNvSpPr txBox="1">
            <a:spLocks/>
          </p:cNvSpPr>
          <p:nvPr/>
        </p:nvSpPr>
        <p:spPr>
          <a:xfrm>
            <a:off x="-46722" y="835609"/>
            <a:ext cx="4405138" cy="1995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Ø"/>
            </a:pPr>
            <a:r>
              <a:rPr lang="en-US" b="1" dirty="0"/>
              <a:t>Brain MRI Image Upload Page</a:t>
            </a:r>
          </a:p>
          <a:p>
            <a:pPr marL="139700" indent="0"/>
            <a:r>
              <a:rPr lang="en-US" dirty="0"/>
              <a:t>   Patients can upload a brain MRI image to check      for possible brain tumors using AI prediction.</a:t>
            </a:r>
          </a:p>
          <a:p>
            <a:pPr marL="139700" indent="0"/>
            <a:endParaRPr lang="en-US" dirty="0"/>
          </a:p>
          <a:p>
            <a:pPr marL="139700" indent="0"/>
            <a:r>
              <a:rPr lang="en-US" dirty="0"/>
              <a:t>"Click 'Choose File' to select your MRI scan, then click 'Upload and Predict' to get results."</a:t>
            </a:r>
          </a:p>
        </p:txBody>
      </p:sp>
      <p:sp>
        <p:nvSpPr>
          <p:cNvPr id="8" name="Subtitle 1"/>
          <p:cNvSpPr txBox="1">
            <a:spLocks/>
          </p:cNvSpPr>
          <p:nvPr/>
        </p:nvSpPr>
        <p:spPr>
          <a:xfrm>
            <a:off x="4738861" y="835609"/>
            <a:ext cx="4405138" cy="1995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a:buFont typeface="Wingdings" panose="05000000000000000000" pitchFamily="2" charset="2"/>
              <a:buChar char="Ø"/>
            </a:pPr>
            <a:r>
              <a:rPr lang="en-US" b="1" dirty="0"/>
              <a:t>Skin Cancer Image Upload Page</a:t>
            </a:r>
          </a:p>
          <a:p>
            <a:r>
              <a:rPr lang="en-US" dirty="0"/>
              <a:t>    This page allows patients to upload an image of a suspected skin cancer lesion.</a:t>
            </a:r>
          </a:p>
          <a:p>
            <a:endParaRPr lang="en-US" dirty="0"/>
          </a:p>
          <a:p>
            <a:r>
              <a:rPr lang="en-US" dirty="0"/>
              <a:t> " After selecting the image file, patients can click 'Upload and Predict' to receive an AI-based prediction."</a:t>
            </a:r>
          </a:p>
          <a:p>
            <a:pPr marL="139700" indent="0"/>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 calcmode="lin" valueType="num">
                                      <p:cBhvr additive="base">
                                        <p:cTn id="7" dur="1000"/>
                                        <p:tgtEl>
                                          <p:spTgt spid="30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9"/>
                                        </p:tgtEl>
                                        <p:attrNameLst>
                                          <p:attrName>style.visibility</p:attrName>
                                        </p:attrNameLst>
                                      </p:cBhvr>
                                      <p:to>
                                        <p:strVal val="visible"/>
                                      </p:to>
                                    </p:set>
                                    <p:anim calcmode="lin" valueType="num">
                                      <p:cBhvr additive="base">
                                        <p:cTn id="12" dur="500"/>
                                        <p:tgtEl>
                                          <p:spTgt spid="30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3"/>
          <p:cNvSpPr txBox="1"/>
          <p:nvPr/>
        </p:nvSpPr>
        <p:spPr>
          <a:xfrm>
            <a:off x="0" y="-110103"/>
            <a:ext cx="707339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(Login </a:t>
            </a:r>
            <a:r>
              <a:rPr lang="en-US" sz="4000" b="1" dirty="0">
                <a:solidFill>
                  <a:srgbClr val="343953"/>
                </a:solidFill>
                <a:latin typeface="Alice"/>
                <a:ea typeface="Alice"/>
                <a:cs typeface="Alice"/>
                <a:sym typeface="Alice"/>
              </a:rPr>
              <a:t>as </a:t>
            </a:r>
            <a:r>
              <a:rPr lang="en-US" sz="4000" b="1" i="0" u="none" strike="noStrike" cap="none" dirty="0">
                <a:solidFill>
                  <a:srgbClr val="343953"/>
                </a:solidFill>
                <a:latin typeface="Alice"/>
                <a:ea typeface="Alice"/>
                <a:cs typeface="Alice"/>
                <a:sym typeface="Alice"/>
              </a:rPr>
              <a:t>doctor)</a:t>
            </a:r>
            <a:endParaRPr sz="1400" b="0" i="0" u="none" strike="noStrike" cap="none" dirty="0">
              <a:solidFill>
                <a:srgbClr val="000000"/>
              </a:solidFill>
              <a:latin typeface="Arial"/>
              <a:ea typeface="Arial"/>
              <a:cs typeface="Arial"/>
              <a:sym typeface="Arial"/>
            </a:endParaRPr>
          </a:p>
        </p:txBody>
      </p:sp>
      <p:pic>
        <p:nvPicPr>
          <p:cNvPr id="343" name="Google Shape;343;p23"/>
          <p:cNvPicPr preferRelativeResize="0"/>
          <p:nvPr/>
        </p:nvPicPr>
        <p:blipFill>
          <a:blip r:embed="rId3">
            <a:extLst>
              <a:ext uri="{28A0092B-C50C-407E-A947-70E740481C1C}">
                <a14:useLocalDpi xmlns:a14="http://schemas.microsoft.com/office/drawing/2010/main" val="0"/>
              </a:ext>
            </a:extLst>
          </a:blip>
          <a:stretch>
            <a:fillRect/>
          </a:stretch>
        </p:blipFill>
        <p:spPr>
          <a:xfrm>
            <a:off x="3892363" y="835459"/>
            <a:ext cx="5251637" cy="4243079"/>
          </a:xfrm>
          <a:prstGeom prst="rect">
            <a:avLst/>
          </a:prstGeom>
          <a:noFill/>
          <a:ln>
            <a:noFill/>
          </a:ln>
        </p:spPr>
      </p:pic>
      <p:sp>
        <p:nvSpPr>
          <p:cNvPr id="9" name="Subtitle 1"/>
          <p:cNvSpPr txBox="1">
            <a:spLocks/>
          </p:cNvSpPr>
          <p:nvPr/>
        </p:nvSpPr>
        <p:spPr>
          <a:xfrm>
            <a:off x="0" y="1506609"/>
            <a:ext cx="4046400" cy="3295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a:buFont typeface="Wingdings" panose="05000000000000000000" pitchFamily="2" charset="2"/>
              <a:buChar char="v"/>
            </a:pPr>
            <a:r>
              <a:rPr lang="en-US" b="1" dirty="0"/>
              <a:t>Doctor’s Personal Profile Page</a:t>
            </a:r>
          </a:p>
          <a:p>
            <a:pPr>
              <a:buFont typeface="Wingdings" panose="05000000000000000000" pitchFamily="2" charset="2"/>
              <a:buChar char="v"/>
            </a:pPr>
            <a:endParaRPr lang="en-US" b="1" dirty="0"/>
          </a:p>
          <a:p>
            <a:r>
              <a:rPr lang="en-US" dirty="0"/>
              <a:t>Displays your detailed professional and personal information as a doctor including:</a:t>
            </a:r>
          </a:p>
          <a:p>
            <a:r>
              <a:rPr lang="en-US" dirty="0"/>
              <a:t>Name, Phone, Address, Birth Date</a:t>
            </a:r>
          </a:p>
          <a:p>
            <a:r>
              <a:rPr lang="en-US" dirty="0"/>
              <a:t>Gender, Department No., Charges, Salary</a:t>
            </a:r>
          </a:p>
          <a:p>
            <a:r>
              <a:rPr lang="en-US" dirty="0"/>
              <a:t>Experience, Reputation Index, Qualification</a:t>
            </a:r>
          </a:p>
          <a:p>
            <a:r>
              <a:rPr lang="en-US" dirty="0"/>
              <a:t>Specialization, Patients Treated, Status</a:t>
            </a: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1"/>
          <p:cNvSpPr txBox="1"/>
          <p:nvPr/>
        </p:nvSpPr>
        <p:spPr>
          <a:xfrm>
            <a:off x="86360" y="-110103"/>
            <a:ext cx="788668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(Doctor Functions)</a:t>
            </a:r>
            <a:endParaRPr sz="1400" b="0" i="0" u="none" strike="noStrike" cap="none" dirty="0">
              <a:solidFill>
                <a:srgbClr val="000000"/>
              </a:solidFill>
              <a:latin typeface="Arial"/>
              <a:ea typeface="Arial"/>
              <a:cs typeface="Arial"/>
              <a:sym typeface="Arial"/>
            </a:endParaRPr>
          </a:p>
        </p:txBody>
      </p:sp>
      <p:pic>
        <p:nvPicPr>
          <p:cNvPr id="330" name="Google Shape;330;p21"/>
          <p:cNvPicPr preferRelativeResize="0"/>
          <p:nvPr/>
        </p:nvPicPr>
        <p:blipFill>
          <a:blip r:embed="rId3">
            <a:extLst>
              <a:ext uri="{28A0092B-C50C-407E-A947-70E740481C1C}">
                <a14:useLocalDpi xmlns:a14="http://schemas.microsoft.com/office/drawing/2010/main" val="0"/>
              </a:ext>
            </a:extLst>
          </a:blip>
          <a:stretch>
            <a:fillRect/>
          </a:stretch>
        </p:blipFill>
        <p:spPr>
          <a:xfrm>
            <a:off x="3039229" y="597783"/>
            <a:ext cx="6165071" cy="2369821"/>
          </a:xfrm>
          <a:prstGeom prst="rect">
            <a:avLst/>
          </a:prstGeom>
          <a:noFill/>
          <a:ln>
            <a:noFill/>
          </a:ln>
        </p:spPr>
      </p:pic>
      <p:pic>
        <p:nvPicPr>
          <p:cNvPr id="5" name="Google Shape;330;p21"/>
          <p:cNvPicPr preferRelativeResize="0"/>
          <p:nvPr/>
        </p:nvPicPr>
        <p:blipFill>
          <a:blip r:embed="rId4">
            <a:extLst>
              <a:ext uri="{28A0092B-C50C-407E-A947-70E740481C1C}">
                <a14:useLocalDpi xmlns:a14="http://schemas.microsoft.com/office/drawing/2010/main" val="0"/>
              </a:ext>
            </a:extLst>
          </a:blip>
          <a:stretch>
            <a:fillRect/>
          </a:stretch>
        </p:blipFill>
        <p:spPr>
          <a:xfrm>
            <a:off x="3197111" y="2880031"/>
            <a:ext cx="6007189" cy="2369821"/>
          </a:xfrm>
          <a:prstGeom prst="rect">
            <a:avLst/>
          </a:prstGeom>
          <a:noFill/>
          <a:ln>
            <a:noFill/>
          </a:ln>
        </p:spPr>
      </p:pic>
      <p:sp>
        <p:nvSpPr>
          <p:cNvPr id="6" name="Subtitle 1"/>
          <p:cNvSpPr txBox="1">
            <a:spLocks/>
          </p:cNvSpPr>
          <p:nvPr/>
        </p:nvSpPr>
        <p:spPr>
          <a:xfrm>
            <a:off x="-79616" y="891255"/>
            <a:ext cx="3441185" cy="1960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v"/>
            </a:pPr>
            <a:r>
              <a:rPr lang="en-US" b="1" i="1" dirty="0"/>
              <a:t>Pending Appointments</a:t>
            </a:r>
            <a:endParaRPr lang="ar-EG" b="1" i="1" dirty="0"/>
          </a:p>
          <a:p>
            <a:pPr marL="139700" indent="0"/>
            <a:r>
              <a:rPr lang="ar-EG" dirty="0"/>
              <a:t> </a:t>
            </a:r>
            <a:r>
              <a:rPr lang="en-US" dirty="0"/>
              <a:t>     This page displays a list of all   </a:t>
            </a:r>
          </a:p>
          <a:p>
            <a:pPr marL="139700" indent="0"/>
            <a:r>
              <a:rPr lang="en-US" dirty="0"/>
              <a:t>    pending appointments for the doctor.</a:t>
            </a:r>
          </a:p>
          <a:p>
            <a:pPr marL="139700" indent="0"/>
            <a:r>
              <a:rPr lang="en-US" dirty="0"/>
              <a:t>  </a:t>
            </a:r>
          </a:p>
          <a:p>
            <a:pPr marL="139700" indent="0"/>
            <a:r>
              <a:rPr lang="en-US" dirty="0"/>
              <a:t> Doctors can either select or delete an    appointment using the available actions.</a:t>
            </a:r>
          </a:p>
        </p:txBody>
      </p:sp>
      <p:sp>
        <p:nvSpPr>
          <p:cNvPr id="7" name="Subtitle 1"/>
          <p:cNvSpPr txBox="1">
            <a:spLocks/>
          </p:cNvSpPr>
          <p:nvPr/>
        </p:nvSpPr>
        <p:spPr>
          <a:xfrm>
            <a:off x="-79615" y="3128619"/>
            <a:ext cx="3441185" cy="1960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v"/>
            </a:pPr>
            <a:r>
              <a:rPr lang="en-US" b="1" i="1" dirty="0"/>
              <a:t> Today's Appointments Page</a:t>
            </a:r>
          </a:p>
          <a:p>
            <a:pPr marL="139700" indent="0"/>
            <a:r>
              <a:rPr lang="en-US" dirty="0"/>
              <a:t>    This page displays all of the doctor’s    scheduled appointments for the current day.</a:t>
            </a:r>
          </a:p>
          <a:p>
            <a:pPr marL="139700" indent="0"/>
            <a:r>
              <a:rPr lang="en-US" dirty="0"/>
              <a:t>  The "Select" option allows the doctor  to view or update the patient's medical history and billing details like shown in the next page.</a:t>
            </a: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2"/>
          <p:cNvSpPr txBox="1"/>
          <p:nvPr/>
        </p:nvSpPr>
        <p:spPr>
          <a:xfrm>
            <a:off x="79781" y="-110103"/>
            <a:ext cx="800509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(Doctor Functions)</a:t>
            </a:r>
            <a:endParaRPr sz="1400" b="0" i="0" u="none" strike="noStrike" cap="none" dirty="0">
              <a:solidFill>
                <a:srgbClr val="000000"/>
              </a:solidFill>
              <a:latin typeface="Arial"/>
              <a:ea typeface="Arial"/>
              <a:cs typeface="Arial"/>
              <a:sym typeface="Arial"/>
            </a:endParaRPr>
          </a:p>
        </p:txBody>
      </p:sp>
      <p:pic>
        <p:nvPicPr>
          <p:cNvPr id="337" name="Google Shape;337;p22"/>
          <p:cNvPicPr preferRelativeResize="0"/>
          <p:nvPr/>
        </p:nvPicPr>
        <p:blipFill>
          <a:blip r:embed="rId3">
            <a:extLst>
              <a:ext uri="{28A0092B-C50C-407E-A947-70E740481C1C}">
                <a14:useLocalDpi xmlns:a14="http://schemas.microsoft.com/office/drawing/2010/main" val="0"/>
              </a:ext>
            </a:extLst>
          </a:blip>
          <a:stretch>
            <a:fillRect/>
          </a:stretch>
        </p:blipFill>
        <p:spPr>
          <a:xfrm>
            <a:off x="4618049" y="597783"/>
            <a:ext cx="4591735" cy="4487333"/>
          </a:xfrm>
          <a:prstGeom prst="rect">
            <a:avLst/>
          </a:prstGeom>
          <a:noFill/>
          <a:ln>
            <a:noFill/>
          </a:ln>
        </p:spPr>
      </p:pic>
      <p:sp>
        <p:nvSpPr>
          <p:cNvPr id="5" name="Subtitle 1"/>
          <p:cNvSpPr txBox="1">
            <a:spLocks/>
          </p:cNvSpPr>
          <p:nvPr/>
        </p:nvSpPr>
        <p:spPr>
          <a:xfrm>
            <a:off x="-99352" y="1253672"/>
            <a:ext cx="4572675" cy="3182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v"/>
            </a:pPr>
            <a:r>
              <a:rPr lang="en-US" b="1" i="1" dirty="0"/>
              <a:t>Update History</a:t>
            </a:r>
          </a:p>
          <a:p>
            <a:pPr marL="425450" indent="-285750">
              <a:buFont typeface="Wingdings" panose="05000000000000000000" pitchFamily="2" charset="2"/>
              <a:buChar char="Ø"/>
            </a:pPr>
            <a:endParaRPr lang="en-US" b="1" i="1" dirty="0"/>
          </a:p>
          <a:p>
            <a:pPr marL="139700" indent="0"/>
            <a:r>
              <a:rPr lang="en-US" dirty="0"/>
              <a:t>  This page allows doctors to update a patient's    medical record after a consultation. </a:t>
            </a:r>
          </a:p>
          <a:p>
            <a:pPr marL="139700" indent="0"/>
            <a:endParaRPr lang="en-US" dirty="0"/>
          </a:p>
          <a:p>
            <a:pPr marL="139700" indent="0"/>
            <a:r>
              <a:rPr lang="en-US" dirty="0"/>
              <a:t> It includes fields for the disease diagnosis, treatment  progress, and prescription details. Doctors can either  save the updated information or generate a bill using the respective buttons. The design is clean and focused on quick data entry.</a:t>
            </a: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2"/>
          <p:cNvSpPr txBox="1"/>
          <p:nvPr/>
        </p:nvSpPr>
        <p:spPr>
          <a:xfrm>
            <a:off x="86360" y="-110103"/>
            <a:ext cx="757749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(Doctor Functions)</a:t>
            </a:r>
            <a:endParaRPr sz="1400" b="0" i="0" u="none" strike="noStrike" cap="none" dirty="0">
              <a:solidFill>
                <a:srgbClr val="000000"/>
              </a:solidFill>
              <a:latin typeface="Arial"/>
              <a:ea typeface="Arial"/>
              <a:cs typeface="Arial"/>
              <a:sym typeface="Arial"/>
            </a:endParaRPr>
          </a:p>
        </p:txBody>
      </p:sp>
      <p:pic>
        <p:nvPicPr>
          <p:cNvPr id="337" name="Google Shape;337;p22"/>
          <p:cNvPicPr preferRelativeResize="0"/>
          <p:nvPr/>
        </p:nvPicPr>
        <p:blipFill>
          <a:blip r:embed="rId3">
            <a:extLst>
              <a:ext uri="{28A0092B-C50C-407E-A947-70E740481C1C}">
                <a14:useLocalDpi xmlns:a14="http://schemas.microsoft.com/office/drawing/2010/main" val="0"/>
              </a:ext>
            </a:extLst>
          </a:blip>
          <a:stretch>
            <a:fillRect/>
          </a:stretch>
        </p:blipFill>
        <p:spPr>
          <a:xfrm>
            <a:off x="4408635" y="611049"/>
            <a:ext cx="4735365" cy="2665745"/>
          </a:xfrm>
          <a:prstGeom prst="rect">
            <a:avLst/>
          </a:prstGeom>
          <a:noFill/>
          <a:ln>
            <a:noFill/>
          </a:ln>
        </p:spPr>
      </p:pic>
      <p:sp>
        <p:nvSpPr>
          <p:cNvPr id="5" name="Subtitle 1"/>
          <p:cNvSpPr txBox="1">
            <a:spLocks/>
          </p:cNvSpPr>
          <p:nvPr/>
        </p:nvSpPr>
        <p:spPr>
          <a:xfrm>
            <a:off x="-99352" y="782832"/>
            <a:ext cx="4572675" cy="2322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v"/>
            </a:pPr>
            <a:r>
              <a:rPr lang="en-US" b="1" i="1" dirty="0"/>
              <a:t>Billing Page</a:t>
            </a:r>
          </a:p>
          <a:p>
            <a:pPr marL="139700" indent="0"/>
            <a:r>
              <a:rPr lang="en-US" dirty="0"/>
              <a:t>  This page displays the total bill amount for a  patient's appointment.</a:t>
            </a:r>
          </a:p>
          <a:p>
            <a:pPr marL="139700" indent="0"/>
            <a:r>
              <a:rPr lang="en-US" dirty="0"/>
              <a:t> There are two buttons: </a:t>
            </a:r>
          </a:p>
          <a:p>
            <a:pPr marL="139700" indent="0"/>
            <a:r>
              <a:rPr lang="en-US" dirty="0"/>
              <a:t>Bill Paid – Marks the bill as paid. </a:t>
            </a:r>
          </a:p>
          <a:p>
            <a:pPr marL="139700" indent="0"/>
            <a:r>
              <a:rPr lang="en-US" dirty="0"/>
              <a:t>Bill Unpaid – Keeps the bill as unpaid.</a:t>
            </a:r>
          </a:p>
          <a:p>
            <a:pPr marL="139700" indent="0"/>
            <a:r>
              <a:rPr lang="en-US" dirty="0"/>
              <a:t>The page ensures that the payment status is clearly tracked and updated.</a:t>
            </a:r>
          </a:p>
        </p:txBody>
      </p:sp>
      <p:pic>
        <p:nvPicPr>
          <p:cNvPr id="6" name="Google Shape;337;p22"/>
          <p:cNvPicPr preferRelativeResize="0"/>
          <p:nvPr/>
        </p:nvPicPr>
        <p:blipFill>
          <a:blip r:embed="rId4">
            <a:extLst>
              <a:ext uri="{28A0092B-C50C-407E-A947-70E740481C1C}">
                <a14:useLocalDpi xmlns:a14="http://schemas.microsoft.com/office/drawing/2010/main" val="0"/>
              </a:ext>
            </a:extLst>
          </a:blip>
          <a:stretch>
            <a:fillRect/>
          </a:stretch>
        </p:blipFill>
        <p:spPr>
          <a:xfrm>
            <a:off x="4249659" y="3581630"/>
            <a:ext cx="4894342" cy="1466124"/>
          </a:xfrm>
          <a:prstGeom prst="rect">
            <a:avLst/>
          </a:prstGeom>
          <a:noFill/>
          <a:ln>
            <a:noFill/>
          </a:ln>
        </p:spPr>
      </p:pic>
      <p:sp>
        <p:nvSpPr>
          <p:cNvPr id="7" name="Subtitle 1"/>
          <p:cNvSpPr txBox="1">
            <a:spLocks/>
          </p:cNvSpPr>
          <p:nvPr/>
        </p:nvSpPr>
        <p:spPr>
          <a:xfrm>
            <a:off x="-164039" y="3771541"/>
            <a:ext cx="4572675" cy="1450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v"/>
            </a:pPr>
            <a:r>
              <a:rPr lang="en-US" b="1" i="1" dirty="0"/>
              <a:t>History of Treated Patients</a:t>
            </a:r>
          </a:p>
          <a:p>
            <a:pPr marL="139700" indent="0"/>
            <a:r>
              <a:rPr lang="en-US" b="1" i="1" dirty="0"/>
              <a:t>    </a:t>
            </a:r>
            <a:r>
              <a:rPr lang="en-US" dirty="0"/>
              <a:t>This page shows a record of all patients who have          been treated.</a:t>
            </a:r>
          </a:p>
        </p:txBody>
      </p:sp>
    </p:spTree>
    <p:extLst>
      <p:ext uri="{BB962C8B-B14F-4D97-AF65-F5344CB8AC3E}">
        <p14:creationId xmlns:p14="http://schemas.microsoft.com/office/powerpoint/2010/main" val="275790103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
          <p:cNvSpPr/>
          <p:nvPr/>
        </p:nvSpPr>
        <p:spPr>
          <a:xfrm>
            <a:off x="582578" y="3066851"/>
            <a:ext cx="886950" cy="844675"/>
          </a:xfrm>
          <a:custGeom>
            <a:avLst/>
            <a:gdLst/>
            <a:ahLst/>
            <a:cxnLst/>
            <a:rect l="l" t="t" r="r" b="b"/>
            <a:pathLst>
              <a:path w="35478" h="33787" extrusionOk="0">
                <a:moveTo>
                  <a:pt x="15876" y="1"/>
                </a:moveTo>
                <a:cubicBezTo>
                  <a:pt x="15734" y="1"/>
                  <a:pt x="15600" y="82"/>
                  <a:pt x="15668" y="233"/>
                </a:cubicBezTo>
                <a:cubicBezTo>
                  <a:pt x="15761" y="349"/>
                  <a:pt x="16017" y="564"/>
                  <a:pt x="15867" y="564"/>
                </a:cubicBezTo>
                <a:cubicBezTo>
                  <a:pt x="15811" y="564"/>
                  <a:pt x="15701" y="535"/>
                  <a:pt x="15506" y="461"/>
                </a:cubicBezTo>
                <a:cubicBezTo>
                  <a:pt x="15475" y="451"/>
                  <a:pt x="15446" y="447"/>
                  <a:pt x="15418" y="447"/>
                </a:cubicBezTo>
                <a:cubicBezTo>
                  <a:pt x="15180" y="447"/>
                  <a:pt x="15053" y="763"/>
                  <a:pt x="14888" y="906"/>
                </a:cubicBezTo>
                <a:cubicBezTo>
                  <a:pt x="14592" y="812"/>
                  <a:pt x="14264" y="683"/>
                  <a:pt x="13951" y="683"/>
                </a:cubicBezTo>
                <a:cubicBezTo>
                  <a:pt x="13889" y="683"/>
                  <a:pt x="13828" y="688"/>
                  <a:pt x="13768" y="700"/>
                </a:cubicBezTo>
                <a:cubicBezTo>
                  <a:pt x="13682" y="806"/>
                  <a:pt x="13575" y="834"/>
                  <a:pt x="13461" y="834"/>
                </a:cubicBezTo>
                <a:cubicBezTo>
                  <a:pt x="13322" y="834"/>
                  <a:pt x="13174" y="792"/>
                  <a:pt x="13038" y="792"/>
                </a:cubicBezTo>
                <a:cubicBezTo>
                  <a:pt x="13030" y="792"/>
                  <a:pt x="13021" y="793"/>
                  <a:pt x="13012" y="793"/>
                </a:cubicBezTo>
                <a:cubicBezTo>
                  <a:pt x="13007" y="793"/>
                  <a:pt x="13001" y="793"/>
                  <a:pt x="12996" y="793"/>
                </a:cubicBezTo>
                <a:cubicBezTo>
                  <a:pt x="12739" y="793"/>
                  <a:pt x="12527" y="998"/>
                  <a:pt x="12279" y="998"/>
                </a:cubicBezTo>
                <a:cubicBezTo>
                  <a:pt x="12224" y="998"/>
                  <a:pt x="12168" y="988"/>
                  <a:pt x="12109" y="963"/>
                </a:cubicBezTo>
                <a:cubicBezTo>
                  <a:pt x="12047" y="957"/>
                  <a:pt x="11986" y="954"/>
                  <a:pt x="11925" y="954"/>
                </a:cubicBezTo>
                <a:cubicBezTo>
                  <a:pt x="11333" y="954"/>
                  <a:pt x="10791" y="1233"/>
                  <a:pt x="10208" y="1296"/>
                </a:cubicBezTo>
                <a:cubicBezTo>
                  <a:pt x="10013" y="1433"/>
                  <a:pt x="9752" y="1386"/>
                  <a:pt x="9568" y="1548"/>
                </a:cubicBezTo>
                <a:cubicBezTo>
                  <a:pt x="9224" y="1559"/>
                  <a:pt x="9051" y="1903"/>
                  <a:pt x="8708" y="1949"/>
                </a:cubicBezTo>
                <a:cubicBezTo>
                  <a:pt x="8285" y="2361"/>
                  <a:pt x="7634" y="2315"/>
                  <a:pt x="7153" y="2611"/>
                </a:cubicBezTo>
                <a:cubicBezTo>
                  <a:pt x="6890" y="3048"/>
                  <a:pt x="6351" y="3229"/>
                  <a:pt x="5893" y="3345"/>
                </a:cubicBezTo>
                <a:cubicBezTo>
                  <a:pt x="5939" y="3757"/>
                  <a:pt x="5368" y="3584"/>
                  <a:pt x="5321" y="3927"/>
                </a:cubicBezTo>
                <a:cubicBezTo>
                  <a:pt x="5195" y="4284"/>
                  <a:pt x="4692" y="4202"/>
                  <a:pt x="4475" y="4501"/>
                </a:cubicBezTo>
                <a:cubicBezTo>
                  <a:pt x="4258" y="4902"/>
                  <a:pt x="4017" y="5325"/>
                  <a:pt x="3583" y="5506"/>
                </a:cubicBezTo>
                <a:cubicBezTo>
                  <a:pt x="3124" y="5918"/>
                  <a:pt x="2712" y="6435"/>
                  <a:pt x="2542" y="7031"/>
                </a:cubicBezTo>
                <a:cubicBezTo>
                  <a:pt x="2047" y="7223"/>
                  <a:pt x="2072" y="7797"/>
                  <a:pt x="1751" y="8140"/>
                </a:cubicBezTo>
                <a:cubicBezTo>
                  <a:pt x="1762" y="8437"/>
                  <a:pt x="1317" y="8585"/>
                  <a:pt x="1454" y="8896"/>
                </a:cubicBezTo>
                <a:cubicBezTo>
                  <a:pt x="1523" y="9091"/>
                  <a:pt x="1259" y="9170"/>
                  <a:pt x="1168" y="9308"/>
                </a:cubicBezTo>
                <a:cubicBezTo>
                  <a:pt x="1306" y="9777"/>
                  <a:pt x="1053" y="10211"/>
                  <a:pt x="767" y="10555"/>
                </a:cubicBezTo>
                <a:cubicBezTo>
                  <a:pt x="800" y="10898"/>
                  <a:pt x="468" y="11151"/>
                  <a:pt x="619" y="11494"/>
                </a:cubicBezTo>
                <a:cubicBezTo>
                  <a:pt x="641" y="11824"/>
                  <a:pt x="435" y="12123"/>
                  <a:pt x="344" y="12431"/>
                </a:cubicBezTo>
                <a:cubicBezTo>
                  <a:pt x="493" y="12752"/>
                  <a:pt x="70" y="13049"/>
                  <a:pt x="276" y="13392"/>
                </a:cubicBezTo>
                <a:cubicBezTo>
                  <a:pt x="309" y="13518"/>
                  <a:pt x="446" y="13645"/>
                  <a:pt x="355" y="13782"/>
                </a:cubicBezTo>
                <a:cubicBezTo>
                  <a:pt x="240" y="14158"/>
                  <a:pt x="1" y="14595"/>
                  <a:pt x="171" y="14996"/>
                </a:cubicBezTo>
                <a:cubicBezTo>
                  <a:pt x="424" y="15477"/>
                  <a:pt x="413" y="16059"/>
                  <a:pt x="240" y="16575"/>
                </a:cubicBezTo>
                <a:cubicBezTo>
                  <a:pt x="262" y="16850"/>
                  <a:pt x="526" y="17056"/>
                  <a:pt x="446" y="17375"/>
                </a:cubicBezTo>
                <a:cubicBezTo>
                  <a:pt x="594" y="17696"/>
                  <a:pt x="710" y="18028"/>
                  <a:pt x="572" y="18394"/>
                </a:cubicBezTo>
                <a:cubicBezTo>
                  <a:pt x="446" y="18679"/>
                  <a:pt x="652" y="18874"/>
                  <a:pt x="789" y="19080"/>
                </a:cubicBezTo>
                <a:cubicBezTo>
                  <a:pt x="825" y="19297"/>
                  <a:pt x="847" y="19514"/>
                  <a:pt x="1042" y="19665"/>
                </a:cubicBezTo>
                <a:cubicBezTo>
                  <a:pt x="1328" y="19926"/>
                  <a:pt x="1223" y="20396"/>
                  <a:pt x="1545" y="20649"/>
                </a:cubicBezTo>
                <a:cubicBezTo>
                  <a:pt x="1704" y="20912"/>
                  <a:pt x="1682" y="21278"/>
                  <a:pt x="1957" y="21484"/>
                </a:cubicBezTo>
                <a:cubicBezTo>
                  <a:pt x="2116" y="21931"/>
                  <a:pt x="2300" y="22365"/>
                  <a:pt x="2575" y="22766"/>
                </a:cubicBezTo>
                <a:cubicBezTo>
                  <a:pt x="2838" y="22893"/>
                  <a:pt x="3215" y="22972"/>
                  <a:pt x="3160" y="23338"/>
                </a:cubicBezTo>
                <a:cubicBezTo>
                  <a:pt x="3684" y="23909"/>
                  <a:pt x="4028" y="24747"/>
                  <a:pt x="4852" y="24953"/>
                </a:cubicBezTo>
                <a:cubicBezTo>
                  <a:pt x="4876" y="25145"/>
                  <a:pt x="5000" y="25282"/>
                  <a:pt x="5137" y="25420"/>
                </a:cubicBezTo>
                <a:cubicBezTo>
                  <a:pt x="5047" y="25444"/>
                  <a:pt x="4989" y="25488"/>
                  <a:pt x="4956" y="25582"/>
                </a:cubicBezTo>
                <a:cubicBezTo>
                  <a:pt x="4962" y="25582"/>
                  <a:pt x="4967" y="25581"/>
                  <a:pt x="4973" y="25581"/>
                </a:cubicBezTo>
                <a:cubicBezTo>
                  <a:pt x="5294" y="25581"/>
                  <a:pt x="5450" y="25894"/>
                  <a:pt x="5574" y="26153"/>
                </a:cubicBezTo>
                <a:cubicBezTo>
                  <a:pt x="5711" y="26428"/>
                  <a:pt x="6156" y="26474"/>
                  <a:pt x="6134" y="26818"/>
                </a:cubicBezTo>
                <a:cubicBezTo>
                  <a:pt x="6203" y="26793"/>
                  <a:pt x="6283" y="26771"/>
                  <a:pt x="6362" y="26749"/>
                </a:cubicBezTo>
                <a:lnTo>
                  <a:pt x="6362" y="26749"/>
                </a:lnTo>
                <a:cubicBezTo>
                  <a:pt x="6373" y="27081"/>
                  <a:pt x="6294" y="27493"/>
                  <a:pt x="6706" y="27573"/>
                </a:cubicBezTo>
                <a:cubicBezTo>
                  <a:pt x="6842" y="27496"/>
                  <a:pt x="6932" y="27465"/>
                  <a:pt x="6991" y="27465"/>
                </a:cubicBezTo>
                <a:cubicBezTo>
                  <a:pt x="7219" y="27465"/>
                  <a:pt x="6985" y="27929"/>
                  <a:pt x="7248" y="27929"/>
                </a:cubicBezTo>
                <a:cubicBezTo>
                  <a:pt x="7258" y="27929"/>
                  <a:pt x="7269" y="27929"/>
                  <a:pt x="7280" y="27927"/>
                </a:cubicBezTo>
                <a:cubicBezTo>
                  <a:pt x="7530" y="27996"/>
                  <a:pt x="7428" y="28397"/>
                  <a:pt x="7667" y="28523"/>
                </a:cubicBezTo>
                <a:cubicBezTo>
                  <a:pt x="7804" y="28809"/>
                  <a:pt x="8274" y="28661"/>
                  <a:pt x="8343" y="28990"/>
                </a:cubicBezTo>
                <a:cubicBezTo>
                  <a:pt x="8458" y="29334"/>
                  <a:pt x="8491" y="29724"/>
                  <a:pt x="8766" y="29987"/>
                </a:cubicBezTo>
                <a:cubicBezTo>
                  <a:pt x="9087" y="30158"/>
                  <a:pt x="8939" y="30583"/>
                  <a:pt x="9202" y="30789"/>
                </a:cubicBezTo>
                <a:cubicBezTo>
                  <a:pt x="9265" y="30817"/>
                  <a:pt x="9342" y="30871"/>
                  <a:pt x="9405" y="30871"/>
                </a:cubicBezTo>
                <a:cubicBezTo>
                  <a:pt x="9443" y="30871"/>
                  <a:pt x="9477" y="30850"/>
                  <a:pt x="9499" y="30789"/>
                </a:cubicBezTo>
                <a:cubicBezTo>
                  <a:pt x="9842" y="30331"/>
                  <a:pt x="9246" y="30446"/>
                  <a:pt x="9257" y="30147"/>
                </a:cubicBezTo>
                <a:cubicBezTo>
                  <a:pt x="9235" y="29987"/>
                  <a:pt x="9098" y="29770"/>
                  <a:pt x="9282" y="29666"/>
                </a:cubicBezTo>
                <a:cubicBezTo>
                  <a:pt x="9312" y="29655"/>
                  <a:pt x="9340" y="29651"/>
                  <a:pt x="9366" y="29651"/>
                </a:cubicBezTo>
                <a:cubicBezTo>
                  <a:pt x="9563" y="29651"/>
                  <a:pt x="9682" y="29916"/>
                  <a:pt x="9853" y="29976"/>
                </a:cubicBezTo>
                <a:cubicBezTo>
                  <a:pt x="10197" y="29998"/>
                  <a:pt x="10070" y="30226"/>
                  <a:pt x="10037" y="30388"/>
                </a:cubicBezTo>
                <a:cubicBezTo>
                  <a:pt x="10117" y="30515"/>
                  <a:pt x="10287" y="30468"/>
                  <a:pt x="10414" y="30501"/>
                </a:cubicBezTo>
                <a:cubicBezTo>
                  <a:pt x="10724" y="30732"/>
                  <a:pt x="11249" y="30811"/>
                  <a:pt x="11274" y="31281"/>
                </a:cubicBezTo>
                <a:cubicBezTo>
                  <a:pt x="11279" y="31281"/>
                  <a:pt x="11285" y="31281"/>
                  <a:pt x="11291" y="31281"/>
                </a:cubicBezTo>
                <a:cubicBezTo>
                  <a:pt x="11727" y="31281"/>
                  <a:pt x="12067" y="31694"/>
                  <a:pt x="12499" y="31795"/>
                </a:cubicBezTo>
                <a:cubicBezTo>
                  <a:pt x="12806" y="31841"/>
                  <a:pt x="12979" y="32149"/>
                  <a:pt x="13298" y="32163"/>
                </a:cubicBezTo>
                <a:cubicBezTo>
                  <a:pt x="13623" y="32520"/>
                  <a:pt x="14090" y="32756"/>
                  <a:pt x="14580" y="32756"/>
                </a:cubicBezTo>
                <a:cubicBezTo>
                  <a:pt x="14591" y="32756"/>
                  <a:pt x="14602" y="32756"/>
                  <a:pt x="14614" y="32756"/>
                </a:cubicBezTo>
                <a:cubicBezTo>
                  <a:pt x="14765" y="32893"/>
                  <a:pt x="14982" y="32860"/>
                  <a:pt x="15141" y="32962"/>
                </a:cubicBezTo>
                <a:cubicBezTo>
                  <a:pt x="15289" y="33031"/>
                  <a:pt x="15369" y="33215"/>
                  <a:pt x="15553" y="33215"/>
                </a:cubicBezTo>
                <a:cubicBezTo>
                  <a:pt x="15795" y="33226"/>
                  <a:pt x="15976" y="33443"/>
                  <a:pt x="16207" y="33454"/>
                </a:cubicBezTo>
                <a:cubicBezTo>
                  <a:pt x="16308" y="33305"/>
                  <a:pt x="16399" y="33146"/>
                  <a:pt x="16492" y="32987"/>
                </a:cubicBezTo>
                <a:cubicBezTo>
                  <a:pt x="16627" y="32964"/>
                  <a:pt x="16761" y="32951"/>
                  <a:pt x="16898" y="32951"/>
                </a:cubicBezTo>
                <a:cubicBezTo>
                  <a:pt x="16971" y="32951"/>
                  <a:pt x="17046" y="32954"/>
                  <a:pt x="17121" y="32962"/>
                </a:cubicBezTo>
                <a:cubicBezTo>
                  <a:pt x="17154" y="33099"/>
                  <a:pt x="17086" y="33283"/>
                  <a:pt x="17248" y="33352"/>
                </a:cubicBezTo>
                <a:cubicBezTo>
                  <a:pt x="17624" y="33695"/>
                  <a:pt x="18209" y="33511"/>
                  <a:pt x="18632" y="33786"/>
                </a:cubicBezTo>
                <a:cubicBezTo>
                  <a:pt x="18790" y="33767"/>
                  <a:pt x="18951" y="33762"/>
                  <a:pt x="19113" y="33762"/>
                </a:cubicBezTo>
                <a:cubicBezTo>
                  <a:pt x="19265" y="33762"/>
                  <a:pt x="19418" y="33766"/>
                  <a:pt x="19571" y="33766"/>
                </a:cubicBezTo>
                <a:cubicBezTo>
                  <a:pt x="19632" y="33766"/>
                  <a:pt x="19692" y="33766"/>
                  <a:pt x="19753" y="33764"/>
                </a:cubicBezTo>
                <a:cubicBezTo>
                  <a:pt x="20016" y="33543"/>
                  <a:pt x="20326" y="33513"/>
                  <a:pt x="20645" y="33513"/>
                </a:cubicBezTo>
                <a:cubicBezTo>
                  <a:pt x="20768" y="33513"/>
                  <a:pt x="20892" y="33517"/>
                  <a:pt x="21015" y="33517"/>
                </a:cubicBezTo>
                <a:cubicBezTo>
                  <a:pt x="21185" y="33517"/>
                  <a:pt x="21354" y="33509"/>
                  <a:pt x="21516" y="33467"/>
                </a:cubicBezTo>
                <a:cubicBezTo>
                  <a:pt x="21644" y="33520"/>
                  <a:pt x="21772" y="33539"/>
                  <a:pt x="21900" y="33539"/>
                </a:cubicBezTo>
                <a:cubicBezTo>
                  <a:pt x="22242" y="33539"/>
                  <a:pt x="22583" y="33400"/>
                  <a:pt x="22922" y="33374"/>
                </a:cubicBezTo>
                <a:cubicBezTo>
                  <a:pt x="22985" y="33404"/>
                  <a:pt x="23041" y="33416"/>
                  <a:pt x="23093" y="33416"/>
                </a:cubicBezTo>
                <a:cubicBezTo>
                  <a:pt x="23342" y="33416"/>
                  <a:pt x="23489" y="33135"/>
                  <a:pt x="23748" y="33135"/>
                </a:cubicBezTo>
                <a:cubicBezTo>
                  <a:pt x="23752" y="33135"/>
                  <a:pt x="23756" y="33135"/>
                  <a:pt x="23760" y="33135"/>
                </a:cubicBezTo>
                <a:cubicBezTo>
                  <a:pt x="23801" y="33139"/>
                  <a:pt x="23841" y="33141"/>
                  <a:pt x="23881" y="33141"/>
                </a:cubicBezTo>
                <a:cubicBezTo>
                  <a:pt x="24444" y="33141"/>
                  <a:pt x="24915" y="32776"/>
                  <a:pt x="25408" y="32550"/>
                </a:cubicBezTo>
                <a:cubicBezTo>
                  <a:pt x="25990" y="32058"/>
                  <a:pt x="26872" y="32069"/>
                  <a:pt x="27375" y="31462"/>
                </a:cubicBezTo>
                <a:cubicBezTo>
                  <a:pt x="27393" y="31465"/>
                  <a:pt x="27411" y="31467"/>
                  <a:pt x="27429" y="31467"/>
                </a:cubicBezTo>
                <a:cubicBezTo>
                  <a:pt x="27702" y="31467"/>
                  <a:pt x="27840" y="31142"/>
                  <a:pt x="28119" y="31108"/>
                </a:cubicBezTo>
                <a:cubicBezTo>
                  <a:pt x="28484" y="30949"/>
                  <a:pt x="29001" y="30960"/>
                  <a:pt x="29218" y="30570"/>
                </a:cubicBezTo>
                <a:cubicBezTo>
                  <a:pt x="29435" y="30262"/>
                  <a:pt x="29836" y="30204"/>
                  <a:pt x="30064" y="29919"/>
                </a:cubicBezTo>
                <a:cubicBezTo>
                  <a:pt x="30512" y="29496"/>
                  <a:pt x="31198" y="29358"/>
                  <a:pt x="31575" y="28853"/>
                </a:cubicBezTo>
                <a:cubicBezTo>
                  <a:pt x="31838" y="28705"/>
                  <a:pt x="32022" y="28488"/>
                  <a:pt x="32239" y="28293"/>
                </a:cubicBezTo>
                <a:cubicBezTo>
                  <a:pt x="32572" y="27389"/>
                  <a:pt x="33670" y="26908"/>
                  <a:pt x="33717" y="25867"/>
                </a:cubicBezTo>
                <a:cubicBezTo>
                  <a:pt x="33887" y="25741"/>
                  <a:pt x="34025" y="25582"/>
                  <a:pt x="34151" y="25409"/>
                </a:cubicBezTo>
                <a:cubicBezTo>
                  <a:pt x="34151" y="25329"/>
                  <a:pt x="34093" y="25227"/>
                  <a:pt x="34173" y="25170"/>
                </a:cubicBezTo>
                <a:cubicBezTo>
                  <a:pt x="34483" y="24780"/>
                  <a:pt x="34437" y="24252"/>
                  <a:pt x="34552" y="23796"/>
                </a:cubicBezTo>
                <a:cubicBezTo>
                  <a:pt x="34621" y="23590"/>
                  <a:pt x="34827" y="23464"/>
                  <a:pt x="34906" y="23258"/>
                </a:cubicBezTo>
                <a:cubicBezTo>
                  <a:pt x="34827" y="22330"/>
                  <a:pt x="34917" y="21393"/>
                  <a:pt x="35008" y="20465"/>
                </a:cubicBezTo>
                <a:cubicBezTo>
                  <a:pt x="34722" y="20031"/>
                  <a:pt x="34871" y="19503"/>
                  <a:pt x="34722" y="19023"/>
                </a:cubicBezTo>
                <a:cubicBezTo>
                  <a:pt x="34791" y="18578"/>
                  <a:pt x="34665" y="18155"/>
                  <a:pt x="34541" y="17729"/>
                </a:cubicBezTo>
                <a:cubicBezTo>
                  <a:pt x="34678" y="17306"/>
                  <a:pt x="34585" y="16814"/>
                  <a:pt x="34310" y="16460"/>
                </a:cubicBezTo>
                <a:cubicBezTo>
                  <a:pt x="34071" y="16185"/>
                  <a:pt x="34277" y="15784"/>
                  <a:pt x="34104" y="15499"/>
                </a:cubicBezTo>
                <a:cubicBezTo>
                  <a:pt x="33909" y="15177"/>
                  <a:pt x="34060" y="14776"/>
                  <a:pt x="34036" y="14433"/>
                </a:cubicBezTo>
                <a:cubicBezTo>
                  <a:pt x="34117" y="14375"/>
                  <a:pt x="34200" y="14354"/>
                  <a:pt x="34286" y="14354"/>
                </a:cubicBezTo>
                <a:cubicBezTo>
                  <a:pt x="34382" y="14354"/>
                  <a:pt x="34482" y="14380"/>
                  <a:pt x="34585" y="14411"/>
                </a:cubicBezTo>
                <a:cubicBezTo>
                  <a:pt x="34665" y="14136"/>
                  <a:pt x="34997" y="14079"/>
                  <a:pt x="35066" y="13815"/>
                </a:cubicBezTo>
                <a:cubicBezTo>
                  <a:pt x="35134" y="13507"/>
                  <a:pt x="35478" y="13312"/>
                  <a:pt x="35340" y="12947"/>
                </a:cubicBezTo>
                <a:cubicBezTo>
                  <a:pt x="35239" y="12878"/>
                  <a:pt x="35123" y="12821"/>
                  <a:pt x="35022" y="12752"/>
                </a:cubicBezTo>
                <a:cubicBezTo>
                  <a:pt x="35066" y="12455"/>
                  <a:pt x="35170" y="12065"/>
                  <a:pt x="34964" y="11824"/>
                </a:cubicBezTo>
                <a:cubicBezTo>
                  <a:pt x="35022" y="11631"/>
                  <a:pt x="35170" y="11469"/>
                  <a:pt x="35250" y="11274"/>
                </a:cubicBezTo>
                <a:cubicBezTo>
                  <a:pt x="35134" y="11093"/>
                  <a:pt x="35250" y="10898"/>
                  <a:pt x="35272" y="10703"/>
                </a:cubicBezTo>
                <a:cubicBezTo>
                  <a:pt x="35159" y="10692"/>
                  <a:pt x="35055" y="10692"/>
                  <a:pt x="34939" y="10681"/>
                </a:cubicBezTo>
                <a:cubicBezTo>
                  <a:pt x="35145" y="10233"/>
                  <a:pt x="34483" y="10165"/>
                  <a:pt x="34665" y="9720"/>
                </a:cubicBezTo>
                <a:cubicBezTo>
                  <a:pt x="34467" y="9568"/>
                  <a:pt x="34315" y="9315"/>
                  <a:pt x="34056" y="9315"/>
                </a:cubicBezTo>
                <a:cubicBezTo>
                  <a:pt x="34001" y="9315"/>
                  <a:pt x="33942" y="9326"/>
                  <a:pt x="33876" y="9352"/>
                </a:cubicBezTo>
                <a:cubicBezTo>
                  <a:pt x="33865" y="9159"/>
                  <a:pt x="33797" y="8975"/>
                  <a:pt x="33703" y="8791"/>
                </a:cubicBezTo>
                <a:cubicBezTo>
                  <a:pt x="33786" y="8723"/>
                  <a:pt x="33978" y="8723"/>
                  <a:pt x="33923" y="8563"/>
                </a:cubicBezTo>
                <a:cubicBezTo>
                  <a:pt x="33761" y="8517"/>
                  <a:pt x="33602" y="8368"/>
                  <a:pt x="33659" y="8184"/>
                </a:cubicBezTo>
                <a:cubicBezTo>
                  <a:pt x="33797" y="7841"/>
                  <a:pt x="33349" y="7602"/>
                  <a:pt x="33497" y="7237"/>
                </a:cubicBezTo>
                <a:cubicBezTo>
                  <a:pt x="33338" y="6984"/>
                  <a:pt x="32984" y="7006"/>
                  <a:pt x="32811" y="6767"/>
                </a:cubicBezTo>
                <a:cubicBezTo>
                  <a:pt x="32778" y="6457"/>
                  <a:pt x="32561" y="6182"/>
                  <a:pt x="32286" y="6056"/>
                </a:cubicBezTo>
                <a:cubicBezTo>
                  <a:pt x="32011" y="5954"/>
                  <a:pt x="32011" y="5644"/>
                  <a:pt x="31932" y="5416"/>
                </a:cubicBezTo>
                <a:cubicBezTo>
                  <a:pt x="31759" y="5256"/>
                  <a:pt x="31553" y="5119"/>
                  <a:pt x="31462" y="4888"/>
                </a:cubicBezTo>
                <a:cubicBezTo>
                  <a:pt x="31442" y="4842"/>
                  <a:pt x="31409" y="4824"/>
                  <a:pt x="31371" y="4824"/>
                </a:cubicBezTo>
                <a:cubicBezTo>
                  <a:pt x="31231" y="4824"/>
                  <a:pt x="31027" y="5081"/>
                  <a:pt x="31198" y="5152"/>
                </a:cubicBezTo>
                <a:cubicBezTo>
                  <a:pt x="31531" y="5256"/>
                  <a:pt x="31575" y="5737"/>
                  <a:pt x="31358" y="5965"/>
                </a:cubicBezTo>
                <a:cubicBezTo>
                  <a:pt x="31083" y="5874"/>
                  <a:pt x="30888" y="5622"/>
                  <a:pt x="30707" y="5416"/>
                </a:cubicBezTo>
                <a:lnTo>
                  <a:pt x="30707" y="5416"/>
                </a:lnTo>
                <a:cubicBezTo>
                  <a:pt x="30726" y="5421"/>
                  <a:pt x="30745" y="5423"/>
                  <a:pt x="30763" y="5423"/>
                </a:cubicBezTo>
                <a:cubicBezTo>
                  <a:pt x="30968" y="5423"/>
                  <a:pt x="31131" y="5153"/>
                  <a:pt x="30902" y="5039"/>
                </a:cubicBezTo>
                <a:cubicBezTo>
                  <a:pt x="30865" y="5001"/>
                  <a:pt x="30833" y="4985"/>
                  <a:pt x="30805" y="4985"/>
                </a:cubicBezTo>
                <a:cubicBezTo>
                  <a:pt x="30714" y="4985"/>
                  <a:pt x="30657" y="5143"/>
                  <a:pt x="30613" y="5221"/>
                </a:cubicBezTo>
                <a:cubicBezTo>
                  <a:pt x="30606" y="5221"/>
                  <a:pt x="30600" y="5222"/>
                  <a:pt x="30593" y="5222"/>
                </a:cubicBezTo>
                <a:cubicBezTo>
                  <a:pt x="30373" y="5222"/>
                  <a:pt x="30291" y="4903"/>
                  <a:pt x="30073" y="4903"/>
                </a:cubicBezTo>
                <a:cubicBezTo>
                  <a:pt x="30025" y="4903"/>
                  <a:pt x="29969" y="4918"/>
                  <a:pt x="29905" y="4957"/>
                </a:cubicBezTo>
                <a:cubicBezTo>
                  <a:pt x="29734" y="4718"/>
                  <a:pt x="29652" y="4317"/>
                  <a:pt x="29309" y="4295"/>
                </a:cubicBezTo>
                <a:cubicBezTo>
                  <a:pt x="29196" y="4031"/>
                  <a:pt x="29677" y="4270"/>
                  <a:pt x="29550" y="3985"/>
                </a:cubicBezTo>
                <a:cubicBezTo>
                  <a:pt x="29333" y="3721"/>
                  <a:pt x="29218" y="3265"/>
                  <a:pt x="28828" y="3207"/>
                </a:cubicBezTo>
                <a:cubicBezTo>
                  <a:pt x="28567" y="3117"/>
                  <a:pt x="28372" y="2897"/>
                  <a:pt x="28141" y="2760"/>
                </a:cubicBezTo>
                <a:cubicBezTo>
                  <a:pt x="28083" y="2781"/>
                  <a:pt x="28031" y="2790"/>
                  <a:pt x="27984" y="2790"/>
                </a:cubicBezTo>
                <a:cubicBezTo>
                  <a:pt x="27728" y="2790"/>
                  <a:pt x="27618" y="2518"/>
                  <a:pt x="27386" y="2441"/>
                </a:cubicBezTo>
                <a:cubicBezTo>
                  <a:pt x="27304" y="2462"/>
                  <a:pt x="27223" y="2469"/>
                  <a:pt x="27141" y="2469"/>
                </a:cubicBezTo>
                <a:cubicBezTo>
                  <a:pt x="26971" y="2469"/>
                  <a:pt x="26801" y="2438"/>
                  <a:pt x="26630" y="2438"/>
                </a:cubicBezTo>
                <a:cubicBezTo>
                  <a:pt x="26528" y="2438"/>
                  <a:pt x="26425" y="2449"/>
                  <a:pt x="26323" y="2485"/>
                </a:cubicBezTo>
                <a:cubicBezTo>
                  <a:pt x="25738" y="2337"/>
                  <a:pt x="25304" y="1812"/>
                  <a:pt x="24675" y="1754"/>
                </a:cubicBezTo>
                <a:cubicBezTo>
                  <a:pt x="24480" y="1960"/>
                  <a:pt x="24469" y="2246"/>
                  <a:pt x="24584" y="2499"/>
                </a:cubicBezTo>
                <a:cubicBezTo>
                  <a:pt x="24559" y="2506"/>
                  <a:pt x="24536" y="2509"/>
                  <a:pt x="24513" y="2509"/>
                </a:cubicBezTo>
                <a:cubicBezTo>
                  <a:pt x="24312" y="2509"/>
                  <a:pt x="24218" y="2255"/>
                  <a:pt x="24010" y="2235"/>
                </a:cubicBezTo>
                <a:cubicBezTo>
                  <a:pt x="23771" y="2188"/>
                  <a:pt x="23771" y="1914"/>
                  <a:pt x="23656" y="1754"/>
                </a:cubicBezTo>
                <a:cubicBezTo>
                  <a:pt x="23566" y="1768"/>
                  <a:pt x="23459" y="1819"/>
                  <a:pt x="23362" y="1819"/>
                </a:cubicBezTo>
                <a:cubicBezTo>
                  <a:pt x="23300" y="1819"/>
                  <a:pt x="23242" y="1798"/>
                  <a:pt x="23197" y="1730"/>
                </a:cubicBezTo>
                <a:cubicBezTo>
                  <a:pt x="22936" y="1422"/>
                  <a:pt x="22524" y="1433"/>
                  <a:pt x="22181" y="1263"/>
                </a:cubicBezTo>
                <a:cubicBezTo>
                  <a:pt x="22081" y="1282"/>
                  <a:pt x="22017" y="1411"/>
                  <a:pt x="21913" y="1411"/>
                </a:cubicBezTo>
                <a:cubicBezTo>
                  <a:pt x="21896" y="1411"/>
                  <a:pt x="21878" y="1408"/>
                  <a:pt x="21859" y="1400"/>
                </a:cubicBezTo>
                <a:cubicBezTo>
                  <a:pt x="21505" y="1274"/>
                  <a:pt x="21093" y="1318"/>
                  <a:pt x="20794" y="1068"/>
                </a:cubicBezTo>
                <a:cubicBezTo>
                  <a:pt x="20450" y="862"/>
                  <a:pt x="20063" y="746"/>
                  <a:pt x="19695" y="598"/>
                </a:cubicBezTo>
                <a:cubicBezTo>
                  <a:pt x="19517" y="605"/>
                  <a:pt x="19345" y="646"/>
                  <a:pt x="19171" y="646"/>
                </a:cubicBezTo>
                <a:cubicBezTo>
                  <a:pt x="19076" y="646"/>
                  <a:pt x="18981" y="634"/>
                  <a:pt x="18885" y="598"/>
                </a:cubicBezTo>
                <a:cubicBezTo>
                  <a:pt x="18760" y="945"/>
                  <a:pt x="18433" y="1023"/>
                  <a:pt x="18102" y="1023"/>
                </a:cubicBezTo>
                <a:cubicBezTo>
                  <a:pt x="17974" y="1023"/>
                  <a:pt x="17846" y="1011"/>
                  <a:pt x="17728" y="999"/>
                </a:cubicBezTo>
                <a:cubicBezTo>
                  <a:pt x="17522" y="724"/>
                  <a:pt x="17305" y="472"/>
                  <a:pt x="17110" y="197"/>
                </a:cubicBezTo>
                <a:cubicBezTo>
                  <a:pt x="17074" y="177"/>
                  <a:pt x="17047" y="168"/>
                  <a:pt x="17027" y="168"/>
                </a:cubicBezTo>
                <a:cubicBezTo>
                  <a:pt x="16899" y="168"/>
                  <a:pt x="17030" y="509"/>
                  <a:pt x="16914" y="509"/>
                </a:cubicBezTo>
                <a:cubicBezTo>
                  <a:pt x="16894" y="509"/>
                  <a:pt x="16865" y="498"/>
                  <a:pt x="16825" y="472"/>
                </a:cubicBezTo>
                <a:cubicBezTo>
                  <a:pt x="16594" y="345"/>
                  <a:pt x="16286" y="334"/>
                  <a:pt x="16113" y="117"/>
                </a:cubicBezTo>
                <a:cubicBezTo>
                  <a:pt x="16072" y="38"/>
                  <a:pt x="15973" y="1"/>
                  <a:pt x="158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
          <p:cNvSpPr/>
          <p:nvPr/>
        </p:nvSpPr>
        <p:spPr>
          <a:xfrm>
            <a:off x="5097796" y="1709873"/>
            <a:ext cx="922425" cy="869200"/>
          </a:xfrm>
          <a:custGeom>
            <a:avLst/>
            <a:gdLst/>
            <a:ahLst/>
            <a:cxnLst/>
            <a:rect l="l" t="t" r="r" b="b"/>
            <a:pathLst>
              <a:path w="36897" h="34768" extrusionOk="0">
                <a:moveTo>
                  <a:pt x="18224" y="1"/>
                </a:moveTo>
                <a:cubicBezTo>
                  <a:pt x="17865" y="1"/>
                  <a:pt x="17489" y="133"/>
                  <a:pt x="17167" y="266"/>
                </a:cubicBezTo>
                <a:cubicBezTo>
                  <a:pt x="16961" y="219"/>
                  <a:pt x="16766" y="95"/>
                  <a:pt x="16560" y="49"/>
                </a:cubicBezTo>
                <a:cubicBezTo>
                  <a:pt x="16230" y="218"/>
                  <a:pt x="15857" y="330"/>
                  <a:pt x="15490" y="330"/>
                </a:cubicBezTo>
                <a:cubicBezTo>
                  <a:pt x="15310" y="330"/>
                  <a:pt x="15131" y="303"/>
                  <a:pt x="14959" y="244"/>
                </a:cubicBezTo>
                <a:cubicBezTo>
                  <a:pt x="14718" y="170"/>
                  <a:pt x="14471" y="136"/>
                  <a:pt x="14225" y="136"/>
                </a:cubicBezTo>
                <a:cubicBezTo>
                  <a:pt x="14013" y="136"/>
                  <a:pt x="13802" y="161"/>
                  <a:pt x="13596" y="208"/>
                </a:cubicBezTo>
                <a:cubicBezTo>
                  <a:pt x="13359" y="708"/>
                  <a:pt x="12803" y="1080"/>
                  <a:pt x="12259" y="1080"/>
                </a:cubicBezTo>
                <a:cubicBezTo>
                  <a:pt x="12017" y="1080"/>
                  <a:pt x="11777" y="1006"/>
                  <a:pt x="11569" y="837"/>
                </a:cubicBezTo>
                <a:cubicBezTo>
                  <a:pt x="11555" y="834"/>
                  <a:pt x="11542" y="833"/>
                  <a:pt x="11528" y="833"/>
                </a:cubicBezTo>
                <a:cubicBezTo>
                  <a:pt x="11346" y="833"/>
                  <a:pt x="11229" y="1097"/>
                  <a:pt x="11078" y="1194"/>
                </a:cubicBezTo>
                <a:cubicBezTo>
                  <a:pt x="10828" y="1238"/>
                  <a:pt x="10358" y="1158"/>
                  <a:pt x="10416" y="1537"/>
                </a:cubicBezTo>
                <a:cubicBezTo>
                  <a:pt x="10341" y="1811"/>
                  <a:pt x="10127" y="1871"/>
                  <a:pt x="9886" y="1871"/>
                </a:cubicBezTo>
                <a:cubicBezTo>
                  <a:pt x="9696" y="1871"/>
                  <a:pt x="9489" y="1834"/>
                  <a:pt x="9322" y="1834"/>
                </a:cubicBezTo>
                <a:cubicBezTo>
                  <a:pt x="9312" y="1834"/>
                  <a:pt x="9302" y="1834"/>
                  <a:pt x="9292" y="1834"/>
                </a:cubicBezTo>
                <a:cubicBezTo>
                  <a:pt x="8905" y="2073"/>
                  <a:pt x="8435" y="2224"/>
                  <a:pt x="8193" y="2636"/>
                </a:cubicBezTo>
                <a:cubicBezTo>
                  <a:pt x="8092" y="2828"/>
                  <a:pt x="7839" y="2795"/>
                  <a:pt x="7680" y="2922"/>
                </a:cubicBezTo>
                <a:cubicBezTo>
                  <a:pt x="7496" y="3070"/>
                  <a:pt x="7279" y="3161"/>
                  <a:pt x="7037" y="3185"/>
                </a:cubicBezTo>
                <a:cubicBezTo>
                  <a:pt x="6798" y="3608"/>
                  <a:pt x="6408" y="3905"/>
                  <a:pt x="5963" y="4089"/>
                </a:cubicBezTo>
                <a:cubicBezTo>
                  <a:pt x="5425" y="4465"/>
                  <a:pt x="5334" y="5232"/>
                  <a:pt x="4738" y="5553"/>
                </a:cubicBezTo>
                <a:cubicBezTo>
                  <a:pt x="4153" y="6012"/>
                  <a:pt x="3777" y="6698"/>
                  <a:pt x="3524" y="7385"/>
                </a:cubicBezTo>
                <a:cubicBezTo>
                  <a:pt x="3571" y="7693"/>
                  <a:pt x="3398" y="7945"/>
                  <a:pt x="3285" y="8209"/>
                </a:cubicBezTo>
                <a:cubicBezTo>
                  <a:pt x="3227" y="8198"/>
                  <a:pt x="3137" y="8198"/>
                  <a:pt x="3090" y="8198"/>
                </a:cubicBezTo>
                <a:cubicBezTo>
                  <a:pt x="2975" y="8690"/>
                  <a:pt x="2450" y="8827"/>
                  <a:pt x="2175" y="9192"/>
                </a:cubicBezTo>
                <a:cubicBezTo>
                  <a:pt x="2129" y="9376"/>
                  <a:pt x="2288" y="9536"/>
                  <a:pt x="2244" y="9709"/>
                </a:cubicBezTo>
                <a:cubicBezTo>
                  <a:pt x="2038" y="10327"/>
                  <a:pt x="1843" y="10945"/>
                  <a:pt x="1522" y="11516"/>
                </a:cubicBezTo>
                <a:cubicBezTo>
                  <a:pt x="1225" y="11881"/>
                  <a:pt x="1019" y="12304"/>
                  <a:pt x="846" y="12752"/>
                </a:cubicBezTo>
                <a:cubicBezTo>
                  <a:pt x="1189" y="13060"/>
                  <a:pt x="1121" y="13623"/>
                  <a:pt x="744" y="13873"/>
                </a:cubicBezTo>
                <a:cubicBezTo>
                  <a:pt x="527" y="13999"/>
                  <a:pt x="871" y="14205"/>
                  <a:pt x="802" y="14389"/>
                </a:cubicBezTo>
                <a:cubicBezTo>
                  <a:pt x="571" y="15133"/>
                  <a:pt x="253" y="15864"/>
                  <a:pt x="91" y="16644"/>
                </a:cubicBezTo>
                <a:cubicBezTo>
                  <a:pt x="137" y="16941"/>
                  <a:pt x="253" y="17226"/>
                  <a:pt x="434" y="17468"/>
                </a:cubicBezTo>
                <a:cubicBezTo>
                  <a:pt x="538" y="17960"/>
                  <a:pt x="195" y="18314"/>
                  <a:pt x="0" y="18715"/>
                </a:cubicBezTo>
                <a:cubicBezTo>
                  <a:pt x="102" y="19322"/>
                  <a:pt x="365" y="19973"/>
                  <a:pt x="206" y="20602"/>
                </a:cubicBezTo>
                <a:cubicBezTo>
                  <a:pt x="47" y="20901"/>
                  <a:pt x="286" y="21118"/>
                  <a:pt x="412" y="21346"/>
                </a:cubicBezTo>
                <a:cubicBezTo>
                  <a:pt x="527" y="21712"/>
                  <a:pt x="640" y="22091"/>
                  <a:pt x="733" y="22467"/>
                </a:cubicBezTo>
                <a:cubicBezTo>
                  <a:pt x="926" y="22857"/>
                  <a:pt x="1269" y="23167"/>
                  <a:pt x="1442" y="23566"/>
                </a:cubicBezTo>
                <a:cubicBezTo>
                  <a:pt x="1384" y="23785"/>
                  <a:pt x="1395" y="23991"/>
                  <a:pt x="1522" y="24197"/>
                </a:cubicBezTo>
                <a:cubicBezTo>
                  <a:pt x="1406" y="24678"/>
                  <a:pt x="1796" y="24997"/>
                  <a:pt x="1934" y="25420"/>
                </a:cubicBezTo>
                <a:cubicBezTo>
                  <a:pt x="2038" y="25650"/>
                  <a:pt x="2162" y="25889"/>
                  <a:pt x="2392" y="26027"/>
                </a:cubicBezTo>
                <a:cubicBezTo>
                  <a:pt x="2873" y="26370"/>
                  <a:pt x="3159" y="26977"/>
                  <a:pt x="3090" y="27573"/>
                </a:cubicBezTo>
                <a:cubicBezTo>
                  <a:pt x="3365" y="28054"/>
                  <a:pt x="3560" y="28567"/>
                  <a:pt x="3925" y="28979"/>
                </a:cubicBezTo>
                <a:cubicBezTo>
                  <a:pt x="4098" y="29438"/>
                  <a:pt x="4716" y="29185"/>
                  <a:pt x="4966" y="29553"/>
                </a:cubicBezTo>
                <a:cubicBezTo>
                  <a:pt x="5139" y="29814"/>
                  <a:pt x="5081" y="30226"/>
                  <a:pt x="5389" y="30388"/>
                </a:cubicBezTo>
                <a:cubicBezTo>
                  <a:pt x="5779" y="30754"/>
                  <a:pt x="6408" y="30754"/>
                  <a:pt x="6661" y="31281"/>
                </a:cubicBezTo>
                <a:cubicBezTo>
                  <a:pt x="6820" y="31682"/>
                  <a:pt x="7312" y="31545"/>
                  <a:pt x="7622" y="31762"/>
                </a:cubicBezTo>
                <a:cubicBezTo>
                  <a:pt x="7930" y="32127"/>
                  <a:pt x="8136" y="32654"/>
                  <a:pt x="8630" y="32825"/>
                </a:cubicBezTo>
                <a:cubicBezTo>
                  <a:pt x="8745" y="32886"/>
                  <a:pt x="8865" y="32909"/>
                  <a:pt x="8988" y="32909"/>
                </a:cubicBezTo>
                <a:cubicBezTo>
                  <a:pt x="9257" y="32909"/>
                  <a:pt x="9537" y="32800"/>
                  <a:pt x="9798" y="32745"/>
                </a:cubicBezTo>
                <a:cubicBezTo>
                  <a:pt x="10059" y="32756"/>
                  <a:pt x="10210" y="32904"/>
                  <a:pt x="10278" y="33146"/>
                </a:cubicBezTo>
                <a:cubicBezTo>
                  <a:pt x="10363" y="33328"/>
                  <a:pt x="10520" y="33360"/>
                  <a:pt x="10693" y="33360"/>
                </a:cubicBezTo>
                <a:cubicBezTo>
                  <a:pt x="10789" y="33360"/>
                  <a:pt x="10889" y="33350"/>
                  <a:pt x="10986" y="33350"/>
                </a:cubicBezTo>
                <a:cubicBezTo>
                  <a:pt x="11090" y="33350"/>
                  <a:pt x="11190" y="33362"/>
                  <a:pt x="11273" y="33410"/>
                </a:cubicBezTo>
                <a:cubicBezTo>
                  <a:pt x="11558" y="33500"/>
                  <a:pt x="11627" y="33844"/>
                  <a:pt x="11891" y="33959"/>
                </a:cubicBezTo>
                <a:cubicBezTo>
                  <a:pt x="12023" y="34032"/>
                  <a:pt x="12184" y="34172"/>
                  <a:pt x="12341" y="34172"/>
                </a:cubicBezTo>
                <a:cubicBezTo>
                  <a:pt x="12402" y="34172"/>
                  <a:pt x="12462" y="34151"/>
                  <a:pt x="12520" y="34096"/>
                </a:cubicBezTo>
                <a:cubicBezTo>
                  <a:pt x="12614" y="34002"/>
                  <a:pt x="12719" y="33967"/>
                  <a:pt x="12829" y="33967"/>
                </a:cubicBezTo>
                <a:cubicBezTo>
                  <a:pt x="13082" y="33967"/>
                  <a:pt x="13361" y="34153"/>
                  <a:pt x="13585" y="34234"/>
                </a:cubicBezTo>
                <a:cubicBezTo>
                  <a:pt x="13619" y="34226"/>
                  <a:pt x="13653" y="34222"/>
                  <a:pt x="13686" y="34222"/>
                </a:cubicBezTo>
                <a:cubicBezTo>
                  <a:pt x="13892" y="34222"/>
                  <a:pt x="14098" y="34356"/>
                  <a:pt x="14294" y="34415"/>
                </a:cubicBezTo>
                <a:cubicBezTo>
                  <a:pt x="14371" y="34384"/>
                  <a:pt x="14449" y="34372"/>
                  <a:pt x="14528" y="34372"/>
                </a:cubicBezTo>
                <a:cubicBezTo>
                  <a:pt x="14779" y="34372"/>
                  <a:pt x="15037" y="34495"/>
                  <a:pt x="15300" y="34495"/>
                </a:cubicBezTo>
                <a:cubicBezTo>
                  <a:pt x="15342" y="34495"/>
                  <a:pt x="15385" y="34491"/>
                  <a:pt x="15428" y="34484"/>
                </a:cubicBezTo>
                <a:cubicBezTo>
                  <a:pt x="15875" y="34528"/>
                  <a:pt x="16316" y="34768"/>
                  <a:pt x="16761" y="34768"/>
                </a:cubicBezTo>
                <a:cubicBezTo>
                  <a:pt x="16896" y="34768"/>
                  <a:pt x="17031" y="34746"/>
                  <a:pt x="17167" y="34690"/>
                </a:cubicBezTo>
                <a:cubicBezTo>
                  <a:pt x="17513" y="34565"/>
                  <a:pt x="17867" y="34521"/>
                  <a:pt x="18223" y="34521"/>
                </a:cubicBezTo>
                <a:cubicBezTo>
                  <a:pt x="18716" y="34521"/>
                  <a:pt x="19212" y="34605"/>
                  <a:pt x="19697" y="34679"/>
                </a:cubicBezTo>
                <a:cubicBezTo>
                  <a:pt x="19811" y="34699"/>
                  <a:pt x="19923" y="34708"/>
                  <a:pt x="20035" y="34708"/>
                </a:cubicBezTo>
                <a:cubicBezTo>
                  <a:pt x="20688" y="34708"/>
                  <a:pt x="21313" y="34411"/>
                  <a:pt x="21964" y="34411"/>
                </a:cubicBezTo>
                <a:cubicBezTo>
                  <a:pt x="22009" y="34411"/>
                  <a:pt x="22055" y="34412"/>
                  <a:pt x="22100" y="34415"/>
                </a:cubicBezTo>
                <a:cubicBezTo>
                  <a:pt x="22454" y="34267"/>
                  <a:pt x="22809" y="34107"/>
                  <a:pt x="23188" y="34072"/>
                </a:cubicBezTo>
                <a:cubicBezTo>
                  <a:pt x="23205" y="34073"/>
                  <a:pt x="23222" y="34074"/>
                  <a:pt x="23239" y="34074"/>
                </a:cubicBezTo>
                <a:cubicBezTo>
                  <a:pt x="23582" y="34074"/>
                  <a:pt x="23764" y="33740"/>
                  <a:pt x="24092" y="33706"/>
                </a:cubicBezTo>
                <a:cubicBezTo>
                  <a:pt x="24526" y="33591"/>
                  <a:pt x="24916" y="33341"/>
                  <a:pt x="25350" y="33193"/>
                </a:cubicBezTo>
                <a:cubicBezTo>
                  <a:pt x="25473" y="33226"/>
                  <a:pt x="25614" y="33273"/>
                  <a:pt x="25749" y="33273"/>
                </a:cubicBezTo>
                <a:cubicBezTo>
                  <a:pt x="25838" y="33273"/>
                  <a:pt x="25925" y="33252"/>
                  <a:pt x="26003" y="33193"/>
                </a:cubicBezTo>
                <a:cubicBezTo>
                  <a:pt x="26415" y="32836"/>
                  <a:pt x="27020" y="33009"/>
                  <a:pt x="27514" y="32836"/>
                </a:cubicBezTo>
                <a:cubicBezTo>
                  <a:pt x="27559" y="32842"/>
                  <a:pt x="27604" y="32845"/>
                  <a:pt x="27648" y="32845"/>
                </a:cubicBezTo>
                <a:cubicBezTo>
                  <a:pt x="28088" y="32845"/>
                  <a:pt x="28446" y="32546"/>
                  <a:pt x="28736" y="32253"/>
                </a:cubicBezTo>
                <a:cubicBezTo>
                  <a:pt x="28956" y="31979"/>
                  <a:pt x="29368" y="31921"/>
                  <a:pt x="29527" y="31589"/>
                </a:cubicBezTo>
                <a:cubicBezTo>
                  <a:pt x="29849" y="31314"/>
                  <a:pt x="30283" y="31155"/>
                  <a:pt x="30500" y="30776"/>
                </a:cubicBezTo>
                <a:cubicBezTo>
                  <a:pt x="30821" y="30548"/>
                  <a:pt x="31472" y="30776"/>
                  <a:pt x="31483" y="30226"/>
                </a:cubicBezTo>
                <a:cubicBezTo>
                  <a:pt x="31873" y="30045"/>
                  <a:pt x="31758" y="29471"/>
                  <a:pt x="32183" y="29312"/>
                </a:cubicBezTo>
                <a:cubicBezTo>
                  <a:pt x="32469" y="29196"/>
                  <a:pt x="32513" y="28853"/>
                  <a:pt x="32777" y="28729"/>
                </a:cubicBezTo>
                <a:cubicBezTo>
                  <a:pt x="32950" y="28567"/>
                  <a:pt x="33213" y="28592"/>
                  <a:pt x="33419" y="28488"/>
                </a:cubicBezTo>
                <a:cubicBezTo>
                  <a:pt x="33406" y="28133"/>
                  <a:pt x="33680" y="27892"/>
                  <a:pt x="33774" y="27573"/>
                </a:cubicBezTo>
                <a:cubicBezTo>
                  <a:pt x="33900" y="27194"/>
                  <a:pt x="34356" y="27081"/>
                  <a:pt x="34562" y="26738"/>
                </a:cubicBezTo>
                <a:cubicBezTo>
                  <a:pt x="34793" y="26485"/>
                  <a:pt x="34666" y="26106"/>
                  <a:pt x="34793" y="25810"/>
                </a:cubicBezTo>
                <a:cubicBezTo>
                  <a:pt x="34861" y="25546"/>
                  <a:pt x="35122" y="25398"/>
                  <a:pt x="35191" y="25123"/>
                </a:cubicBezTo>
                <a:cubicBezTo>
                  <a:pt x="35823" y="24711"/>
                  <a:pt x="35798" y="23785"/>
                  <a:pt x="36246" y="23222"/>
                </a:cubicBezTo>
                <a:cubicBezTo>
                  <a:pt x="36589" y="22904"/>
                  <a:pt x="36485" y="22387"/>
                  <a:pt x="36748" y="22022"/>
                </a:cubicBezTo>
                <a:cubicBezTo>
                  <a:pt x="36726" y="21643"/>
                  <a:pt x="36886" y="21187"/>
                  <a:pt x="36531" y="20934"/>
                </a:cubicBezTo>
                <a:cubicBezTo>
                  <a:pt x="36474" y="20432"/>
                  <a:pt x="36474" y="19926"/>
                  <a:pt x="36633" y="19446"/>
                </a:cubicBezTo>
                <a:cubicBezTo>
                  <a:pt x="36474" y="19264"/>
                  <a:pt x="36564" y="19069"/>
                  <a:pt x="36658" y="18874"/>
                </a:cubicBezTo>
                <a:cubicBezTo>
                  <a:pt x="36658" y="18405"/>
                  <a:pt x="36897" y="17913"/>
                  <a:pt x="36795" y="17443"/>
                </a:cubicBezTo>
                <a:cubicBezTo>
                  <a:pt x="36633" y="16919"/>
                  <a:pt x="36669" y="16369"/>
                  <a:pt x="36669" y="15831"/>
                </a:cubicBezTo>
                <a:cubicBezTo>
                  <a:pt x="36303" y="15213"/>
                  <a:pt x="36177" y="14491"/>
                  <a:pt x="35867" y="13851"/>
                </a:cubicBezTo>
                <a:cubicBezTo>
                  <a:pt x="35740" y="13507"/>
                  <a:pt x="35993" y="13255"/>
                  <a:pt x="36040" y="12958"/>
                </a:cubicBezTo>
                <a:cubicBezTo>
                  <a:pt x="35534" y="12329"/>
                  <a:pt x="35913" y="11425"/>
                  <a:pt x="35559" y="10739"/>
                </a:cubicBezTo>
                <a:cubicBezTo>
                  <a:pt x="35227" y="10338"/>
                  <a:pt x="34916" y="9915"/>
                  <a:pt x="34861" y="9376"/>
                </a:cubicBezTo>
                <a:cubicBezTo>
                  <a:pt x="34482" y="9170"/>
                  <a:pt x="34208" y="8758"/>
                  <a:pt x="34070" y="8368"/>
                </a:cubicBezTo>
                <a:cubicBezTo>
                  <a:pt x="34230" y="7899"/>
                  <a:pt x="33749" y="7704"/>
                  <a:pt x="33669" y="7316"/>
                </a:cubicBezTo>
                <a:cubicBezTo>
                  <a:pt x="33268" y="6731"/>
                  <a:pt x="32433" y="6561"/>
                  <a:pt x="32115" y="5932"/>
                </a:cubicBezTo>
                <a:cubicBezTo>
                  <a:pt x="32057" y="5495"/>
                  <a:pt x="31689" y="5210"/>
                  <a:pt x="31450" y="4877"/>
                </a:cubicBezTo>
                <a:cubicBezTo>
                  <a:pt x="30958" y="4649"/>
                  <a:pt x="30500" y="4339"/>
                  <a:pt x="30214" y="3872"/>
                </a:cubicBezTo>
                <a:cubicBezTo>
                  <a:pt x="29997" y="3482"/>
                  <a:pt x="29448" y="3529"/>
                  <a:pt x="29184" y="3185"/>
                </a:cubicBezTo>
                <a:cubicBezTo>
                  <a:pt x="29149" y="3163"/>
                  <a:pt x="29116" y="3154"/>
                  <a:pt x="29086" y="3154"/>
                </a:cubicBezTo>
                <a:cubicBezTo>
                  <a:pt x="28958" y="3154"/>
                  <a:pt x="28866" y="3314"/>
                  <a:pt x="28737" y="3314"/>
                </a:cubicBezTo>
                <a:cubicBezTo>
                  <a:pt x="28709" y="3314"/>
                  <a:pt x="28679" y="3306"/>
                  <a:pt x="28646" y="3287"/>
                </a:cubicBezTo>
                <a:cubicBezTo>
                  <a:pt x="28589" y="3295"/>
                  <a:pt x="28534" y="3299"/>
                  <a:pt x="28480" y="3299"/>
                </a:cubicBezTo>
                <a:cubicBezTo>
                  <a:pt x="27735" y="3299"/>
                  <a:pt x="27153" y="2594"/>
                  <a:pt x="26759" y="2018"/>
                </a:cubicBezTo>
                <a:cubicBezTo>
                  <a:pt x="26209" y="1834"/>
                  <a:pt x="25784" y="1411"/>
                  <a:pt x="25259" y="1180"/>
                </a:cubicBezTo>
                <a:cubicBezTo>
                  <a:pt x="25140" y="1303"/>
                  <a:pt x="25009" y="1348"/>
                  <a:pt x="24873" y="1348"/>
                </a:cubicBezTo>
                <a:cubicBezTo>
                  <a:pt x="24574" y="1348"/>
                  <a:pt x="24251" y="1130"/>
                  <a:pt x="23976" y="1021"/>
                </a:cubicBezTo>
                <a:cubicBezTo>
                  <a:pt x="23916" y="975"/>
                  <a:pt x="23853" y="962"/>
                  <a:pt x="23788" y="962"/>
                </a:cubicBezTo>
                <a:cubicBezTo>
                  <a:pt x="23701" y="962"/>
                  <a:pt x="23610" y="987"/>
                  <a:pt x="23521" y="987"/>
                </a:cubicBezTo>
                <a:cubicBezTo>
                  <a:pt x="23462" y="987"/>
                  <a:pt x="23404" y="976"/>
                  <a:pt x="23347" y="941"/>
                </a:cubicBezTo>
                <a:cubicBezTo>
                  <a:pt x="23304" y="920"/>
                  <a:pt x="23262" y="911"/>
                  <a:pt x="23219" y="911"/>
                </a:cubicBezTo>
                <a:cubicBezTo>
                  <a:pt x="23082" y="911"/>
                  <a:pt x="22948" y="998"/>
                  <a:pt x="22815" y="998"/>
                </a:cubicBezTo>
                <a:cubicBezTo>
                  <a:pt x="22770" y="998"/>
                  <a:pt x="22726" y="989"/>
                  <a:pt x="22682" y="963"/>
                </a:cubicBezTo>
                <a:cubicBezTo>
                  <a:pt x="22458" y="839"/>
                  <a:pt x="22196" y="756"/>
                  <a:pt x="21938" y="756"/>
                </a:cubicBezTo>
                <a:cubicBezTo>
                  <a:pt x="21842" y="756"/>
                  <a:pt x="21746" y="768"/>
                  <a:pt x="21652" y="793"/>
                </a:cubicBezTo>
                <a:cubicBezTo>
                  <a:pt x="21457" y="818"/>
                  <a:pt x="21262" y="831"/>
                  <a:pt x="21067" y="831"/>
                </a:cubicBezTo>
                <a:cubicBezTo>
                  <a:pt x="20292" y="831"/>
                  <a:pt x="19531" y="627"/>
                  <a:pt x="18873" y="197"/>
                </a:cubicBezTo>
                <a:cubicBezTo>
                  <a:pt x="18676" y="55"/>
                  <a:pt x="18454" y="1"/>
                  <a:pt x="182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
          <p:cNvSpPr/>
          <p:nvPr/>
        </p:nvSpPr>
        <p:spPr>
          <a:xfrm>
            <a:off x="5097797" y="3007112"/>
            <a:ext cx="922422" cy="797016"/>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
          <p:cNvSpPr/>
          <p:nvPr/>
        </p:nvSpPr>
        <p:spPr>
          <a:xfrm>
            <a:off x="537270" y="1775140"/>
            <a:ext cx="977565" cy="844662"/>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
          <p:cNvSpPr txBox="1">
            <a:spLocks noGrp="1"/>
          </p:cNvSpPr>
          <p:nvPr>
            <p:ph type="title"/>
          </p:nvPr>
        </p:nvSpPr>
        <p:spPr>
          <a:xfrm>
            <a:off x="1516138" y="1576273"/>
            <a:ext cx="2336400" cy="3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Introduction</a:t>
            </a:r>
            <a:endParaRPr/>
          </a:p>
        </p:txBody>
      </p:sp>
      <p:sp>
        <p:nvSpPr>
          <p:cNvPr id="169" name="Google Shape;169;p3"/>
          <p:cNvSpPr txBox="1">
            <a:spLocks noGrp="1"/>
          </p:cNvSpPr>
          <p:nvPr>
            <p:ph type="title" idx="2"/>
          </p:nvPr>
        </p:nvSpPr>
        <p:spPr>
          <a:xfrm>
            <a:off x="594353" y="1855141"/>
            <a:ext cx="8634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01</a:t>
            </a:r>
            <a:endParaRPr/>
          </a:p>
        </p:txBody>
      </p:sp>
      <p:sp>
        <p:nvSpPr>
          <p:cNvPr id="170" name="Google Shape;170;p3"/>
          <p:cNvSpPr txBox="1">
            <a:spLocks noGrp="1"/>
          </p:cNvSpPr>
          <p:nvPr>
            <p:ph type="subTitle" idx="1"/>
          </p:nvPr>
        </p:nvSpPr>
        <p:spPr>
          <a:xfrm>
            <a:off x="1516138" y="2023288"/>
            <a:ext cx="2336400" cy="4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Problem statement , Aim &amp; objects </a:t>
            </a:r>
            <a:endParaRPr/>
          </a:p>
        </p:txBody>
      </p:sp>
      <p:sp>
        <p:nvSpPr>
          <p:cNvPr id="171" name="Google Shape;171;p3"/>
          <p:cNvSpPr txBox="1">
            <a:spLocks noGrp="1"/>
          </p:cNvSpPr>
          <p:nvPr>
            <p:ph type="title" idx="3"/>
          </p:nvPr>
        </p:nvSpPr>
        <p:spPr>
          <a:xfrm>
            <a:off x="6065848" y="1492705"/>
            <a:ext cx="2336400" cy="3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Related work</a:t>
            </a:r>
            <a:endParaRPr/>
          </a:p>
        </p:txBody>
      </p:sp>
      <p:sp>
        <p:nvSpPr>
          <p:cNvPr id="172" name="Google Shape;172;p3"/>
          <p:cNvSpPr txBox="1">
            <a:spLocks noGrp="1"/>
          </p:cNvSpPr>
          <p:nvPr>
            <p:ph type="title" idx="4"/>
          </p:nvPr>
        </p:nvSpPr>
        <p:spPr>
          <a:xfrm>
            <a:off x="5150708" y="1771573"/>
            <a:ext cx="8166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02</a:t>
            </a:r>
            <a:endParaRPr/>
          </a:p>
        </p:txBody>
      </p:sp>
      <p:sp>
        <p:nvSpPr>
          <p:cNvPr id="173" name="Google Shape;173;p3"/>
          <p:cNvSpPr txBox="1">
            <a:spLocks noGrp="1"/>
          </p:cNvSpPr>
          <p:nvPr>
            <p:ph type="subTitle" idx="5"/>
          </p:nvPr>
        </p:nvSpPr>
        <p:spPr>
          <a:xfrm>
            <a:off x="6065848" y="1939720"/>
            <a:ext cx="2659052" cy="4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Existing System &amp; Overall Solution Approach</a:t>
            </a:r>
            <a:endParaRPr/>
          </a:p>
        </p:txBody>
      </p:sp>
      <p:sp>
        <p:nvSpPr>
          <p:cNvPr id="174" name="Google Shape;174;p3"/>
          <p:cNvSpPr txBox="1">
            <a:spLocks noGrp="1"/>
          </p:cNvSpPr>
          <p:nvPr>
            <p:ph type="title" idx="6"/>
          </p:nvPr>
        </p:nvSpPr>
        <p:spPr>
          <a:xfrm>
            <a:off x="1516138" y="2974973"/>
            <a:ext cx="2972042" cy="4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000"/>
              <a:t>System Requirements</a:t>
            </a:r>
            <a:endParaRPr sz="2000"/>
          </a:p>
        </p:txBody>
      </p:sp>
      <p:sp>
        <p:nvSpPr>
          <p:cNvPr id="175" name="Google Shape;175;p3"/>
          <p:cNvSpPr txBox="1">
            <a:spLocks noGrp="1"/>
          </p:cNvSpPr>
          <p:nvPr>
            <p:ph type="title" idx="7"/>
          </p:nvPr>
        </p:nvSpPr>
        <p:spPr>
          <a:xfrm>
            <a:off x="594353" y="3116288"/>
            <a:ext cx="8634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03</a:t>
            </a:r>
            <a:endParaRPr/>
          </a:p>
        </p:txBody>
      </p:sp>
      <p:sp>
        <p:nvSpPr>
          <p:cNvPr id="176" name="Google Shape;176;p3"/>
          <p:cNvSpPr txBox="1">
            <a:spLocks noGrp="1"/>
          </p:cNvSpPr>
          <p:nvPr>
            <p:ph type="subTitle" idx="8"/>
          </p:nvPr>
        </p:nvSpPr>
        <p:spPr>
          <a:xfrm>
            <a:off x="1600200" y="3382194"/>
            <a:ext cx="2740152" cy="52933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Frontend &amp; Backend and </a:t>
            </a:r>
            <a:br>
              <a:rPr lang="en-US"/>
            </a:br>
            <a:r>
              <a:rPr lang="en-US"/>
              <a:t>    machine learning.</a:t>
            </a:r>
            <a:endParaRPr/>
          </a:p>
          <a:p>
            <a:pPr marL="0" lvl="0" indent="0" algn="l" rtl="0">
              <a:lnSpc>
                <a:spcPct val="100000"/>
              </a:lnSpc>
              <a:spcBef>
                <a:spcPts val="0"/>
              </a:spcBef>
              <a:spcAft>
                <a:spcPts val="0"/>
              </a:spcAft>
              <a:buSzPts val="1400"/>
              <a:buNone/>
            </a:pPr>
            <a:endParaRPr/>
          </a:p>
        </p:txBody>
      </p:sp>
      <p:sp>
        <p:nvSpPr>
          <p:cNvPr id="177" name="Google Shape;177;p3"/>
          <p:cNvSpPr txBox="1">
            <a:spLocks noGrp="1"/>
          </p:cNvSpPr>
          <p:nvPr>
            <p:ph type="title" idx="9"/>
          </p:nvPr>
        </p:nvSpPr>
        <p:spPr>
          <a:xfrm>
            <a:off x="6065848" y="2891405"/>
            <a:ext cx="2336400" cy="3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System design</a:t>
            </a:r>
            <a:endParaRPr/>
          </a:p>
        </p:txBody>
      </p:sp>
      <p:sp>
        <p:nvSpPr>
          <p:cNvPr id="178" name="Google Shape;178;p3"/>
          <p:cNvSpPr txBox="1">
            <a:spLocks noGrp="1"/>
          </p:cNvSpPr>
          <p:nvPr>
            <p:ph type="title" idx="13"/>
          </p:nvPr>
        </p:nvSpPr>
        <p:spPr>
          <a:xfrm>
            <a:off x="5150708" y="3032720"/>
            <a:ext cx="8166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04</a:t>
            </a:r>
            <a:endParaRPr/>
          </a:p>
        </p:txBody>
      </p:sp>
      <p:sp>
        <p:nvSpPr>
          <p:cNvPr id="179" name="Google Shape;179;p3"/>
          <p:cNvSpPr txBox="1">
            <a:spLocks noGrp="1"/>
          </p:cNvSpPr>
          <p:nvPr>
            <p:ph type="subTitle" idx="14"/>
          </p:nvPr>
        </p:nvSpPr>
        <p:spPr>
          <a:xfrm>
            <a:off x="6065848" y="3344866"/>
            <a:ext cx="2659052" cy="5666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UML Diagrams , ERD, GUI  &amp; Machine algorithms</a:t>
            </a:r>
            <a:endParaRPr/>
          </a:p>
        </p:txBody>
      </p:sp>
      <p:sp>
        <p:nvSpPr>
          <p:cNvPr id="180" name="Google Shape;180;p3"/>
          <p:cNvSpPr txBox="1">
            <a:spLocks noGrp="1"/>
          </p:cNvSpPr>
          <p:nvPr>
            <p:ph type="title" idx="15"/>
          </p:nvPr>
        </p:nvSpPr>
        <p:spPr>
          <a:xfrm>
            <a:off x="2208400" y="463800"/>
            <a:ext cx="4727100" cy="59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US"/>
              <a:t>TABLE OF CONTENTS</a:t>
            </a: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1000"/>
                                        <p:tgtEl>
                                          <p:spTgt spid="18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67"/>
                                        </p:tgtEl>
                                        <p:attrNameLst>
                                          <p:attrName>style.visibility</p:attrName>
                                        </p:attrNameLst>
                                      </p:cBhvr>
                                      <p:to>
                                        <p:strVal val="visible"/>
                                      </p:to>
                                    </p:set>
                                    <p:anim calcmode="lin" valueType="num">
                                      <p:cBhvr additive="base">
                                        <p:cTn id="12" dur="1000"/>
                                        <p:tgtEl>
                                          <p:spTgt spid="16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1000"/>
                                        <p:tgtEl>
                                          <p:spTgt spid="168"/>
                                        </p:tgtEl>
                                      </p:cBhvr>
                                    </p:animEffect>
                                  </p:childTnLst>
                                </p:cTn>
                              </p:par>
                              <p:par>
                                <p:cTn id="16" presetID="10" presetClass="entr" presetSubtype="0" fill="hold" nodeType="withEffect">
                                  <p:stCondLst>
                                    <p:cond delay="0"/>
                                  </p:stCondLst>
                                  <p:childTnLst>
                                    <p:set>
                                      <p:cBhvr>
                                        <p:cTn id="17" dur="1" fill="hold">
                                          <p:stCondLst>
                                            <p:cond delay="0"/>
                                          </p:stCondLst>
                                        </p:cTn>
                                        <p:tgtEl>
                                          <p:spTgt spid="169"/>
                                        </p:tgtEl>
                                        <p:attrNameLst>
                                          <p:attrName>style.visibility</p:attrName>
                                        </p:attrNameLst>
                                      </p:cBhvr>
                                      <p:to>
                                        <p:strVal val="visible"/>
                                      </p:to>
                                    </p:set>
                                    <p:animEffect transition="in" filter="fade">
                                      <p:cBhvr>
                                        <p:cTn id="18" dur="1000"/>
                                        <p:tgtEl>
                                          <p:spTgt spid="169"/>
                                        </p:tgtEl>
                                      </p:cBhvr>
                                    </p:animEffect>
                                  </p:childTnLst>
                                </p:cTn>
                              </p:par>
                              <p:par>
                                <p:cTn id="19" presetID="10" presetClass="entr" presetSubtype="0" fill="hold" nodeType="withEffect">
                                  <p:stCondLst>
                                    <p:cond delay="0"/>
                                  </p:stCondLst>
                                  <p:childTnLst>
                                    <p:set>
                                      <p:cBhvr>
                                        <p:cTn id="20" dur="1" fill="hold">
                                          <p:stCondLst>
                                            <p:cond delay="0"/>
                                          </p:stCondLst>
                                        </p:cTn>
                                        <p:tgtEl>
                                          <p:spTgt spid="170"/>
                                        </p:tgtEl>
                                        <p:attrNameLst>
                                          <p:attrName>style.visibility</p:attrName>
                                        </p:attrNameLst>
                                      </p:cBhvr>
                                      <p:to>
                                        <p:strVal val="visible"/>
                                      </p:to>
                                    </p:set>
                                    <p:animEffect transition="in" filter="fade">
                                      <p:cBhvr>
                                        <p:cTn id="21" dur="1000"/>
                                        <p:tgtEl>
                                          <p:spTgt spid="17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cBhvr additive="base">
                                        <p:cTn id="26" dur="1000"/>
                                        <p:tgtEl>
                                          <p:spTgt spid="165"/>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171"/>
                                        </p:tgtEl>
                                        <p:attrNameLst>
                                          <p:attrName>style.visibility</p:attrName>
                                        </p:attrNameLst>
                                      </p:cBhvr>
                                      <p:to>
                                        <p:strVal val="visible"/>
                                      </p:to>
                                    </p:set>
                                    <p:animEffect transition="in" filter="fade">
                                      <p:cBhvr>
                                        <p:cTn id="29" dur="1000"/>
                                        <p:tgtEl>
                                          <p:spTgt spid="171"/>
                                        </p:tgtEl>
                                      </p:cBhvr>
                                    </p:animEffect>
                                  </p:childTnLst>
                                </p:cTn>
                              </p:par>
                              <p:par>
                                <p:cTn id="30" presetID="10" presetClass="entr" presetSubtype="0" fill="hold" nodeType="with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fade">
                                      <p:cBhvr>
                                        <p:cTn id="32" dur="1000"/>
                                        <p:tgtEl>
                                          <p:spTgt spid="172"/>
                                        </p:tgtEl>
                                      </p:cBhvr>
                                    </p:animEffect>
                                  </p:childTnLst>
                                </p:cTn>
                              </p:par>
                              <p:par>
                                <p:cTn id="33" presetID="10" presetClass="entr" presetSubtype="0" fill="hold" nodeType="with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fade">
                                      <p:cBhvr>
                                        <p:cTn id="35" dur="1000"/>
                                        <p:tgtEl>
                                          <p:spTgt spid="17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64"/>
                                        </p:tgtEl>
                                        <p:attrNameLst>
                                          <p:attrName>style.visibility</p:attrName>
                                        </p:attrNameLst>
                                      </p:cBhvr>
                                      <p:to>
                                        <p:strVal val="visible"/>
                                      </p:to>
                                    </p:set>
                                    <p:anim calcmode="lin" valueType="num">
                                      <p:cBhvr additive="base">
                                        <p:cTn id="40" dur="1000"/>
                                        <p:tgtEl>
                                          <p:spTgt spid="164"/>
                                        </p:tgtEl>
                                        <p:attrNameLst>
                                          <p:attrName>ppt_x</p:attrName>
                                        </p:attrNameLst>
                                      </p:cBhvr>
                                      <p:tavLst>
                                        <p:tav tm="0">
                                          <p:val>
                                            <p:strVal val="#ppt_x-1"/>
                                          </p:val>
                                        </p:tav>
                                        <p:tav tm="100000">
                                          <p:val>
                                            <p:strVal val="#ppt_x"/>
                                          </p:val>
                                        </p:tav>
                                      </p:tavLst>
                                    </p:anim>
                                  </p:childTnLst>
                                </p:cTn>
                              </p:par>
                              <p:par>
                                <p:cTn id="41" presetID="10" presetClass="entr" presetSubtype="0" fill="hold" nodeType="withEffect">
                                  <p:stCondLst>
                                    <p:cond delay="0"/>
                                  </p:stCondLst>
                                  <p:childTnLst>
                                    <p:set>
                                      <p:cBhvr>
                                        <p:cTn id="42" dur="1" fill="hold">
                                          <p:stCondLst>
                                            <p:cond delay="0"/>
                                          </p:stCondLst>
                                        </p:cTn>
                                        <p:tgtEl>
                                          <p:spTgt spid="174"/>
                                        </p:tgtEl>
                                        <p:attrNameLst>
                                          <p:attrName>style.visibility</p:attrName>
                                        </p:attrNameLst>
                                      </p:cBhvr>
                                      <p:to>
                                        <p:strVal val="visible"/>
                                      </p:to>
                                    </p:set>
                                    <p:animEffect transition="in" filter="fade">
                                      <p:cBhvr>
                                        <p:cTn id="43" dur="1000"/>
                                        <p:tgtEl>
                                          <p:spTgt spid="174"/>
                                        </p:tgtEl>
                                      </p:cBhvr>
                                    </p:animEffect>
                                  </p:childTnLst>
                                </p:cTn>
                              </p:par>
                              <p:par>
                                <p:cTn id="44" presetID="10" presetClass="entr" presetSubtype="0" fill="hold" nodeType="withEffect">
                                  <p:stCondLst>
                                    <p:cond delay="0"/>
                                  </p:stCondLst>
                                  <p:childTnLst>
                                    <p:set>
                                      <p:cBhvr>
                                        <p:cTn id="45" dur="1" fill="hold">
                                          <p:stCondLst>
                                            <p:cond delay="0"/>
                                          </p:stCondLst>
                                        </p:cTn>
                                        <p:tgtEl>
                                          <p:spTgt spid="175"/>
                                        </p:tgtEl>
                                        <p:attrNameLst>
                                          <p:attrName>style.visibility</p:attrName>
                                        </p:attrNameLst>
                                      </p:cBhvr>
                                      <p:to>
                                        <p:strVal val="visible"/>
                                      </p:to>
                                    </p:set>
                                    <p:animEffect transition="in" filter="fade">
                                      <p:cBhvr>
                                        <p:cTn id="46" dur="1000"/>
                                        <p:tgtEl>
                                          <p:spTgt spid="175"/>
                                        </p:tgtEl>
                                      </p:cBhvr>
                                    </p:animEffect>
                                  </p:childTnLst>
                                </p:cTn>
                              </p:par>
                              <p:par>
                                <p:cTn id="47" presetID="10" presetClass="entr" presetSubtype="0" fill="hold" nodeType="withEffect">
                                  <p:stCondLst>
                                    <p:cond delay="0"/>
                                  </p:stCondLst>
                                  <p:childTnLst>
                                    <p:set>
                                      <p:cBhvr>
                                        <p:cTn id="48" dur="1" fill="hold">
                                          <p:stCondLst>
                                            <p:cond delay="0"/>
                                          </p:stCondLst>
                                        </p:cTn>
                                        <p:tgtEl>
                                          <p:spTgt spid="176"/>
                                        </p:tgtEl>
                                        <p:attrNameLst>
                                          <p:attrName>style.visibility</p:attrName>
                                        </p:attrNameLst>
                                      </p:cBhvr>
                                      <p:to>
                                        <p:strVal val="visible"/>
                                      </p:to>
                                    </p:set>
                                    <p:animEffect transition="in" filter="fade">
                                      <p:cBhvr>
                                        <p:cTn id="49" dur="1000"/>
                                        <p:tgtEl>
                                          <p:spTgt spid="176"/>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66"/>
                                        </p:tgtEl>
                                        <p:attrNameLst>
                                          <p:attrName>style.visibility</p:attrName>
                                        </p:attrNameLst>
                                      </p:cBhvr>
                                      <p:to>
                                        <p:strVal val="visible"/>
                                      </p:to>
                                    </p:set>
                                    <p:anim calcmode="lin" valueType="num">
                                      <p:cBhvr additive="base">
                                        <p:cTn id="54" dur="1000"/>
                                        <p:tgtEl>
                                          <p:spTgt spid="166"/>
                                        </p:tgtEl>
                                        <p:attrNameLst>
                                          <p:attrName>ppt_x</p:attrName>
                                        </p:attrNameLst>
                                      </p:cBhvr>
                                      <p:tavLst>
                                        <p:tav tm="0">
                                          <p:val>
                                            <p:strVal val="#ppt_x+1"/>
                                          </p:val>
                                        </p:tav>
                                        <p:tav tm="100000">
                                          <p:val>
                                            <p:strVal val="#ppt_x"/>
                                          </p:val>
                                        </p:tav>
                                      </p:tavLst>
                                    </p:anim>
                                  </p:childTnLst>
                                </p:cTn>
                              </p:par>
                              <p:par>
                                <p:cTn id="55" presetID="10" presetClass="entr" presetSubtype="0" fill="hold" nodeType="withEffect">
                                  <p:stCondLst>
                                    <p:cond delay="0"/>
                                  </p:stCondLst>
                                  <p:childTnLst>
                                    <p:set>
                                      <p:cBhvr>
                                        <p:cTn id="56" dur="1" fill="hold">
                                          <p:stCondLst>
                                            <p:cond delay="0"/>
                                          </p:stCondLst>
                                        </p:cTn>
                                        <p:tgtEl>
                                          <p:spTgt spid="177"/>
                                        </p:tgtEl>
                                        <p:attrNameLst>
                                          <p:attrName>style.visibility</p:attrName>
                                        </p:attrNameLst>
                                      </p:cBhvr>
                                      <p:to>
                                        <p:strVal val="visible"/>
                                      </p:to>
                                    </p:set>
                                    <p:animEffect transition="in" filter="fade">
                                      <p:cBhvr>
                                        <p:cTn id="57" dur="1000"/>
                                        <p:tgtEl>
                                          <p:spTgt spid="177"/>
                                        </p:tgtEl>
                                      </p:cBhvr>
                                    </p:animEffect>
                                  </p:childTnLst>
                                </p:cTn>
                              </p:par>
                              <p:par>
                                <p:cTn id="58" presetID="10" presetClass="entr" presetSubtype="0" fill="hold" nodeType="with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10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79"/>
                                        </p:tgtEl>
                                        <p:attrNameLst>
                                          <p:attrName>style.visibility</p:attrName>
                                        </p:attrNameLst>
                                      </p:cBhvr>
                                      <p:to>
                                        <p:strVal val="visible"/>
                                      </p:to>
                                    </p:set>
                                    <p:animEffect transition="in" filter="fade">
                                      <p:cBhvr>
                                        <p:cTn id="63"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p:nvPr/>
        </p:nvSpPr>
        <p:spPr>
          <a:xfrm>
            <a:off x="47064" y="-134911"/>
            <a:ext cx="76064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a:t>
            </a:r>
            <a:r>
              <a:rPr lang="en-US" sz="4000" b="1" dirty="0">
                <a:solidFill>
                  <a:srgbClr val="343953"/>
                </a:solidFill>
                <a:latin typeface="Alice"/>
                <a:ea typeface="Alice"/>
                <a:cs typeface="Alice"/>
                <a:sym typeface="Alice"/>
              </a:rPr>
              <a:t>Admin home page</a:t>
            </a:r>
            <a:r>
              <a:rPr lang="en-US" sz="4000" b="1" i="0" u="none" strike="noStrike" cap="none" dirty="0">
                <a:solidFill>
                  <a:srgbClr val="343953"/>
                </a:solidFill>
                <a:latin typeface="Alice"/>
                <a:ea typeface="Alice"/>
                <a:cs typeface="Alice"/>
                <a:sym typeface="Alice"/>
              </a:rPr>
              <a:t>)</a:t>
            </a:r>
            <a:endParaRPr sz="1400" b="0" i="0" u="none" strike="noStrike" cap="none" dirty="0">
              <a:solidFill>
                <a:srgbClr val="000000"/>
              </a:solidFill>
              <a:latin typeface="Arial"/>
              <a:ea typeface="Arial"/>
              <a:cs typeface="Arial"/>
              <a:sym typeface="Arial"/>
            </a:endParaRPr>
          </a:p>
        </p:txBody>
      </p:sp>
      <p:pic>
        <p:nvPicPr>
          <p:cNvPr id="357" name="Google Shape;357;p25"/>
          <p:cNvPicPr preferRelativeResize="0"/>
          <p:nvPr/>
        </p:nvPicPr>
        <p:blipFill>
          <a:blip r:embed="rId3">
            <a:extLst>
              <a:ext uri="{28A0092B-C50C-407E-A947-70E740481C1C}">
                <a14:useLocalDpi xmlns:a14="http://schemas.microsoft.com/office/drawing/2010/main" val="0"/>
              </a:ext>
            </a:extLst>
          </a:blip>
          <a:stretch>
            <a:fillRect/>
          </a:stretch>
        </p:blipFill>
        <p:spPr>
          <a:xfrm>
            <a:off x="3769434" y="572975"/>
            <a:ext cx="5317283" cy="2624216"/>
          </a:xfrm>
          <a:prstGeom prst="rect">
            <a:avLst/>
          </a:prstGeom>
          <a:noFill/>
          <a:ln>
            <a:noFill/>
          </a:ln>
        </p:spPr>
      </p:pic>
      <p:pic>
        <p:nvPicPr>
          <p:cNvPr id="4" name="Google Shape;357;p25"/>
          <p:cNvPicPr preferRelativeResize="0"/>
          <p:nvPr/>
        </p:nvPicPr>
        <p:blipFill>
          <a:blip r:embed="rId4">
            <a:extLst>
              <a:ext uri="{28A0092B-C50C-407E-A947-70E740481C1C}">
                <a14:useLocalDpi xmlns:a14="http://schemas.microsoft.com/office/drawing/2010/main" val="0"/>
              </a:ext>
            </a:extLst>
          </a:blip>
          <a:stretch>
            <a:fillRect/>
          </a:stretch>
        </p:blipFill>
        <p:spPr>
          <a:xfrm>
            <a:off x="3769434" y="3197191"/>
            <a:ext cx="5317282" cy="1883351"/>
          </a:xfrm>
          <a:prstGeom prst="rect">
            <a:avLst/>
          </a:prstGeom>
          <a:noFill/>
          <a:ln>
            <a:noFill/>
          </a:ln>
        </p:spPr>
      </p:pic>
      <p:sp>
        <p:nvSpPr>
          <p:cNvPr id="5" name="Subtitle 1"/>
          <p:cNvSpPr txBox="1">
            <a:spLocks/>
          </p:cNvSpPr>
          <p:nvPr/>
        </p:nvSpPr>
        <p:spPr>
          <a:xfrm>
            <a:off x="-99352" y="726063"/>
            <a:ext cx="3949648" cy="4417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q"/>
            </a:pPr>
            <a:r>
              <a:rPr lang="en-US" b="1" i="1" dirty="0"/>
              <a:t>Clinic Statistics</a:t>
            </a:r>
          </a:p>
          <a:p>
            <a:pPr marL="139700" indent="0"/>
            <a:r>
              <a:rPr lang="en-US" dirty="0"/>
              <a:t>This page helps administrators monitor clinic activity at a glance.</a:t>
            </a:r>
          </a:p>
          <a:p>
            <a:pPr marL="139700" indent="0"/>
            <a:r>
              <a:rPr lang="en-US" dirty="0"/>
              <a:t>It provides a summary of key clinic data: Like Total Registered Doctors: 8</a:t>
            </a:r>
          </a:p>
          <a:p>
            <a:pPr marL="139700" indent="0"/>
            <a:r>
              <a:rPr lang="en-US" dirty="0"/>
              <a:t>Total Registered Patients: 12</a:t>
            </a:r>
          </a:p>
          <a:p>
            <a:pPr marL="139700" indent="0"/>
            <a:r>
              <a:rPr lang="en-US" dirty="0"/>
              <a:t>Total Income: 5000</a:t>
            </a:r>
          </a:p>
          <a:p>
            <a:pPr marL="139700" indent="0"/>
            <a:r>
              <a:rPr lang="en-US" dirty="0"/>
              <a:t>It also shows a table of Current Appointments with:</a:t>
            </a:r>
            <a:r>
              <a:rPr lang="ar-EG" dirty="0"/>
              <a:t> </a:t>
            </a:r>
            <a:r>
              <a:rPr lang="en-US" dirty="0"/>
              <a:t>Appointment ID</a:t>
            </a:r>
            <a:r>
              <a:rPr lang="ar-EG" dirty="0"/>
              <a:t> </a:t>
            </a:r>
            <a:r>
              <a:rPr lang="en-US" dirty="0"/>
              <a:t>,Patient Name,</a:t>
            </a:r>
            <a:r>
              <a:rPr lang="ar-EG" dirty="0"/>
              <a:t> </a:t>
            </a:r>
            <a:r>
              <a:rPr lang="en-US" dirty="0"/>
              <a:t>Patient ID,</a:t>
            </a:r>
            <a:r>
              <a:rPr lang="ar-EG" dirty="0"/>
              <a:t> </a:t>
            </a:r>
            <a:r>
              <a:rPr lang="en-US" dirty="0"/>
              <a:t>Date &amp; Time.</a:t>
            </a:r>
          </a:p>
          <a:p>
            <a:pPr marL="139700" indent="0"/>
            <a:endParaRPr lang="ar-EG" dirty="0"/>
          </a:p>
          <a:p>
            <a:pPr marL="425450" indent="-285750">
              <a:buFont typeface="Wingdings" panose="05000000000000000000" pitchFamily="2" charset="2"/>
              <a:buChar char="q"/>
            </a:pPr>
            <a:r>
              <a:rPr lang="en-US" b="1" dirty="0"/>
              <a:t>Department Information Page</a:t>
            </a:r>
            <a:endParaRPr lang="ar-EG" b="1" dirty="0"/>
          </a:p>
          <a:p>
            <a:pPr marL="425450" indent="-285750">
              <a:buFont typeface="Wingdings" panose="05000000000000000000" pitchFamily="2" charset="2"/>
              <a:buChar char="Ø"/>
            </a:pPr>
            <a:endParaRPr lang="ar-EG" b="1" dirty="0"/>
          </a:p>
          <a:p>
            <a:pPr marL="139700" indent="0"/>
            <a:r>
              <a:rPr lang="en-US" dirty="0"/>
              <a:t>This page displays information about the medical departments available in the clinic or hospital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p:nvPr/>
        </p:nvSpPr>
        <p:spPr>
          <a:xfrm>
            <a:off x="47064" y="-134911"/>
            <a:ext cx="76064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a:t>
            </a:r>
            <a:r>
              <a:rPr lang="en-US" sz="4000" b="1" dirty="0">
                <a:solidFill>
                  <a:srgbClr val="343953"/>
                </a:solidFill>
                <a:latin typeface="Alice"/>
                <a:ea typeface="Alice"/>
                <a:cs typeface="Alice"/>
                <a:sym typeface="Alice"/>
              </a:rPr>
              <a:t>Admin functions</a:t>
            </a:r>
            <a:r>
              <a:rPr lang="en-US" sz="4000" b="1" i="0" u="none" strike="noStrike" cap="none" dirty="0">
                <a:solidFill>
                  <a:srgbClr val="343953"/>
                </a:solidFill>
                <a:latin typeface="Alice"/>
                <a:ea typeface="Alice"/>
                <a:cs typeface="Alice"/>
                <a:sym typeface="Alice"/>
              </a:rPr>
              <a:t>)</a:t>
            </a:r>
            <a:endParaRPr sz="1400" b="0" i="0" u="none" strike="noStrike" cap="none" dirty="0">
              <a:solidFill>
                <a:srgbClr val="000000"/>
              </a:solidFill>
              <a:latin typeface="Arial"/>
              <a:ea typeface="Arial"/>
              <a:cs typeface="Arial"/>
              <a:sym typeface="Arial"/>
            </a:endParaRPr>
          </a:p>
        </p:txBody>
      </p:sp>
      <p:pic>
        <p:nvPicPr>
          <p:cNvPr id="357" name="Google Shape;357;p25"/>
          <p:cNvPicPr preferRelativeResize="0"/>
          <p:nvPr/>
        </p:nvPicPr>
        <p:blipFill>
          <a:blip r:embed="rId3">
            <a:extLst>
              <a:ext uri="{28A0092B-C50C-407E-A947-70E740481C1C}">
                <a14:useLocalDpi xmlns:a14="http://schemas.microsoft.com/office/drawing/2010/main" val="0"/>
              </a:ext>
            </a:extLst>
          </a:blip>
          <a:stretch>
            <a:fillRect/>
          </a:stretch>
        </p:blipFill>
        <p:spPr>
          <a:xfrm>
            <a:off x="3850296" y="726063"/>
            <a:ext cx="5293704" cy="3780153"/>
          </a:xfrm>
          <a:prstGeom prst="rect">
            <a:avLst/>
          </a:prstGeom>
          <a:noFill/>
          <a:ln>
            <a:noFill/>
          </a:ln>
        </p:spPr>
      </p:pic>
      <p:sp>
        <p:nvSpPr>
          <p:cNvPr id="5" name="Subtitle 1"/>
          <p:cNvSpPr txBox="1">
            <a:spLocks/>
          </p:cNvSpPr>
          <p:nvPr/>
        </p:nvSpPr>
        <p:spPr>
          <a:xfrm>
            <a:off x="-99352" y="726063"/>
            <a:ext cx="4066138" cy="4417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q"/>
            </a:pPr>
            <a:r>
              <a:rPr lang="en-US" b="1" i="1" dirty="0"/>
              <a:t> Doctors &amp; Staff Management Page</a:t>
            </a:r>
          </a:p>
          <a:p>
            <a:pPr marL="139700" indent="0"/>
            <a:r>
              <a:rPr lang="en-US" dirty="0"/>
              <a:t> This page allows clinic administrators to view, search, select, and delete staff records based on their category.</a:t>
            </a:r>
          </a:p>
          <a:p>
            <a:pPr marL="139700" indent="0"/>
            <a:endParaRPr lang="en-US" dirty="0"/>
          </a:p>
          <a:p>
            <a:pPr marL="139700" indent="0"/>
            <a:r>
              <a:rPr lang="en-US" dirty="0"/>
              <a:t>you can choose the type of staff to display: Doctor , Patient and Other Staff Once a category is selected, the relevant data appears in the table below. Here</a:t>
            </a:r>
          </a:p>
          <a:p>
            <a:pPr marL="139700" indent="0"/>
            <a:r>
              <a:rPr lang="en-US" dirty="0"/>
              <a:t>The Doctor Category section displays a list of all registered doctors in the clinic. Each entry provides options to: Select the doctor (for viewing or editing details). Delete the doctor from the system.</a:t>
            </a:r>
          </a:p>
          <a:p>
            <a:pPr marL="139700" indent="0"/>
            <a:r>
              <a:rPr lang="en-US" dirty="0"/>
              <a:t>This section helps clinic administrators manage doctor records efficiently searching, filtering, or removing entries as needed.</a:t>
            </a:r>
          </a:p>
        </p:txBody>
      </p:sp>
    </p:spTree>
    <p:extLst>
      <p:ext uri="{BB962C8B-B14F-4D97-AF65-F5344CB8AC3E}">
        <p14:creationId xmlns:p14="http://schemas.microsoft.com/office/powerpoint/2010/main" val="141166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p:nvPr/>
        </p:nvSpPr>
        <p:spPr>
          <a:xfrm>
            <a:off x="47064" y="-134911"/>
            <a:ext cx="76064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a:t>
            </a:r>
            <a:r>
              <a:rPr lang="en-US" sz="4000" b="1" dirty="0">
                <a:solidFill>
                  <a:srgbClr val="343953"/>
                </a:solidFill>
                <a:latin typeface="Alice"/>
                <a:ea typeface="Alice"/>
                <a:cs typeface="Alice"/>
                <a:sym typeface="Alice"/>
              </a:rPr>
              <a:t>Admin functions</a:t>
            </a:r>
            <a:r>
              <a:rPr lang="en-US" sz="4000" b="1" i="0" u="none" strike="noStrike" cap="none" dirty="0">
                <a:solidFill>
                  <a:srgbClr val="343953"/>
                </a:solidFill>
                <a:latin typeface="Alice"/>
                <a:ea typeface="Alice"/>
                <a:cs typeface="Alice"/>
                <a:sym typeface="Alice"/>
              </a:rPr>
              <a:t>)</a:t>
            </a:r>
            <a:endParaRPr sz="1400" b="0" i="0" u="none" strike="noStrike" cap="none" dirty="0">
              <a:solidFill>
                <a:srgbClr val="000000"/>
              </a:solidFill>
              <a:latin typeface="Arial"/>
              <a:ea typeface="Arial"/>
              <a:cs typeface="Arial"/>
              <a:sym typeface="Arial"/>
            </a:endParaRPr>
          </a:p>
        </p:txBody>
      </p:sp>
      <p:pic>
        <p:nvPicPr>
          <p:cNvPr id="357" name="Google Shape;357;p25"/>
          <p:cNvPicPr preferRelativeResize="0"/>
          <p:nvPr/>
        </p:nvPicPr>
        <p:blipFill>
          <a:blip r:embed="rId3">
            <a:extLst>
              <a:ext uri="{28A0092B-C50C-407E-A947-70E740481C1C}">
                <a14:useLocalDpi xmlns:a14="http://schemas.microsoft.com/office/drawing/2010/main" val="0"/>
              </a:ext>
            </a:extLst>
          </a:blip>
          <a:stretch>
            <a:fillRect/>
          </a:stretch>
        </p:blipFill>
        <p:spPr>
          <a:xfrm>
            <a:off x="4716726" y="494034"/>
            <a:ext cx="4427274" cy="2242588"/>
          </a:xfrm>
          <a:prstGeom prst="rect">
            <a:avLst/>
          </a:prstGeom>
          <a:noFill/>
          <a:ln>
            <a:noFill/>
          </a:ln>
        </p:spPr>
      </p:pic>
      <p:sp>
        <p:nvSpPr>
          <p:cNvPr id="5" name="Subtitle 1"/>
          <p:cNvSpPr txBox="1">
            <a:spLocks/>
          </p:cNvSpPr>
          <p:nvPr/>
        </p:nvSpPr>
        <p:spPr>
          <a:xfrm>
            <a:off x="-46049" y="1151224"/>
            <a:ext cx="4657519" cy="48869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q"/>
            </a:pPr>
            <a:r>
              <a:rPr lang="en-US" b="1" i="1" dirty="0"/>
              <a:t> Other Staff Category </a:t>
            </a:r>
          </a:p>
          <a:p>
            <a:pPr marL="425450" indent="-285750">
              <a:buFont typeface="Wingdings" panose="05000000000000000000" pitchFamily="2" charset="2"/>
              <a:buChar char="Ø"/>
            </a:pPr>
            <a:endParaRPr lang="en-US" b="1" i="1" dirty="0"/>
          </a:p>
          <a:p>
            <a:pPr marL="139700" indent="0"/>
            <a:r>
              <a:rPr lang="en-US" dirty="0"/>
              <a:t>This section displays and manages non-medical staff members in the clinic. </a:t>
            </a:r>
          </a:p>
          <a:p>
            <a:pPr marL="139700" indent="0"/>
            <a:r>
              <a:rPr lang="en-US" dirty="0"/>
              <a:t>Each row has options to: </a:t>
            </a:r>
          </a:p>
          <a:p>
            <a:pPr marL="139700" indent="0"/>
            <a:r>
              <a:rPr lang="en-US" dirty="0"/>
              <a:t>Select a staff member to view additional details in a sidebar, including : Phone number, Gender, Address, Salary.</a:t>
            </a:r>
          </a:p>
          <a:p>
            <a:pPr marL="139700" indent="0"/>
            <a:r>
              <a:rPr lang="en-US" dirty="0"/>
              <a:t>Delete the staff record.</a:t>
            </a:r>
          </a:p>
          <a:p>
            <a:pPr marL="139700" indent="0"/>
            <a:endParaRPr lang="en-US" dirty="0"/>
          </a:p>
          <a:p>
            <a:pPr marL="139700" indent="0"/>
            <a:r>
              <a:rPr lang="en-US" dirty="0"/>
              <a:t>This section allows clinic administrators to manage support staff efficiently and maintain their profiles.</a:t>
            </a:r>
          </a:p>
          <a:p>
            <a:pPr marL="139700" indent="0"/>
            <a:endParaRPr lang="en-US" dirty="0"/>
          </a:p>
        </p:txBody>
      </p:sp>
      <p:pic>
        <p:nvPicPr>
          <p:cNvPr id="7" name="Google Shape;357;p25"/>
          <p:cNvPicPr preferRelativeResize="0"/>
          <p:nvPr/>
        </p:nvPicPr>
        <p:blipFill>
          <a:blip r:embed="rId4">
            <a:extLst>
              <a:ext uri="{28A0092B-C50C-407E-A947-70E740481C1C}">
                <a14:useLocalDpi xmlns:a14="http://schemas.microsoft.com/office/drawing/2010/main" val="0"/>
              </a:ext>
            </a:extLst>
          </a:blip>
          <a:stretch>
            <a:fillRect/>
          </a:stretch>
        </p:blipFill>
        <p:spPr>
          <a:xfrm>
            <a:off x="4716726" y="2776879"/>
            <a:ext cx="4427274" cy="2366621"/>
          </a:xfrm>
          <a:prstGeom prst="rect">
            <a:avLst/>
          </a:prstGeom>
          <a:noFill/>
          <a:ln>
            <a:noFill/>
          </a:ln>
        </p:spPr>
      </p:pic>
    </p:spTree>
    <p:extLst>
      <p:ext uri="{BB962C8B-B14F-4D97-AF65-F5344CB8AC3E}">
        <p14:creationId xmlns:p14="http://schemas.microsoft.com/office/powerpoint/2010/main" val="270785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p:nvPr/>
        </p:nvSpPr>
        <p:spPr>
          <a:xfrm>
            <a:off x="47064" y="-134911"/>
            <a:ext cx="76064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a:t>
            </a:r>
            <a:r>
              <a:rPr lang="en-US" sz="4000" b="1" dirty="0">
                <a:solidFill>
                  <a:srgbClr val="343953"/>
                </a:solidFill>
                <a:latin typeface="Alice"/>
                <a:ea typeface="Alice"/>
                <a:cs typeface="Alice"/>
                <a:sym typeface="Alice"/>
              </a:rPr>
              <a:t>Admin functions</a:t>
            </a:r>
            <a:r>
              <a:rPr lang="en-US" sz="4000" b="1" i="0" u="none" strike="noStrike" cap="none" dirty="0">
                <a:solidFill>
                  <a:srgbClr val="343953"/>
                </a:solidFill>
                <a:latin typeface="Alice"/>
                <a:ea typeface="Alice"/>
                <a:cs typeface="Alice"/>
                <a:sym typeface="Alice"/>
              </a:rPr>
              <a:t>)</a:t>
            </a:r>
            <a:endParaRPr sz="1400" b="0" i="0" u="none" strike="noStrike" cap="none" dirty="0">
              <a:solidFill>
                <a:srgbClr val="000000"/>
              </a:solidFill>
              <a:latin typeface="Arial"/>
              <a:ea typeface="Arial"/>
              <a:cs typeface="Arial"/>
              <a:sym typeface="Arial"/>
            </a:endParaRPr>
          </a:p>
        </p:txBody>
      </p:sp>
      <p:pic>
        <p:nvPicPr>
          <p:cNvPr id="357" name="Google Shape;357;p25"/>
          <p:cNvPicPr preferRelativeResize="0"/>
          <p:nvPr/>
        </p:nvPicPr>
        <p:blipFill>
          <a:blip r:embed="rId3">
            <a:extLst>
              <a:ext uri="{28A0092B-C50C-407E-A947-70E740481C1C}">
                <a14:useLocalDpi xmlns:a14="http://schemas.microsoft.com/office/drawing/2010/main" val="0"/>
              </a:ext>
            </a:extLst>
          </a:blip>
          <a:stretch>
            <a:fillRect/>
          </a:stretch>
        </p:blipFill>
        <p:spPr>
          <a:xfrm>
            <a:off x="3850296" y="736781"/>
            <a:ext cx="5293704" cy="3940473"/>
          </a:xfrm>
          <a:prstGeom prst="rect">
            <a:avLst/>
          </a:prstGeom>
          <a:noFill/>
          <a:ln>
            <a:noFill/>
          </a:ln>
        </p:spPr>
      </p:pic>
      <p:sp>
        <p:nvSpPr>
          <p:cNvPr id="5" name="Subtitle 1"/>
          <p:cNvSpPr txBox="1">
            <a:spLocks/>
          </p:cNvSpPr>
          <p:nvPr/>
        </p:nvSpPr>
        <p:spPr>
          <a:xfrm>
            <a:off x="-51382" y="1151223"/>
            <a:ext cx="3901678" cy="3874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q"/>
            </a:pPr>
            <a:r>
              <a:rPr lang="en-US" b="1" i="1" dirty="0"/>
              <a:t> Doctor Registration Page </a:t>
            </a:r>
          </a:p>
          <a:p>
            <a:pPr marL="425450" indent="-285750">
              <a:buFont typeface="Wingdings" panose="05000000000000000000" pitchFamily="2" charset="2"/>
              <a:buChar char="Ø"/>
            </a:pPr>
            <a:endParaRPr lang="en-US" b="1" i="1" dirty="0"/>
          </a:p>
          <a:p>
            <a:pPr marL="139700" indent="0"/>
            <a:r>
              <a:rPr lang="en-US" dirty="0"/>
              <a:t> This form allows admins to assign doctors by create a profile and become a part of the our Health Care system. </a:t>
            </a:r>
          </a:p>
          <a:p>
            <a:pPr marL="139700" indent="0"/>
            <a:endParaRPr lang="en-US" dirty="0"/>
          </a:p>
          <a:p>
            <a:pPr marL="139700" indent="0"/>
            <a:r>
              <a:rPr lang="en-US" dirty="0"/>
              <a:t>It's designed to collect detailed information from doctors who want to register with the clinic.</a:t>
            </a:r>
          </a:p>
          <a:p>
            <a:pPr marL="139700" indent="0"/>
            <a:endParaRPr lang="en-US" dirty="0"/>
          </a:p>
          <a:p>
            <a:pPr marL="139700" indent="0"/>
            <a:r>
              <a:rPr lang="en-US" dirty="0"/>
              <a:t>Once registered, their information can be used for scheduling, clinic management, and patient appointments.</a:t>
            </a:r>
          </a:p>
        </p:txBody>
      </p:sp>
    </p:spTree>
    <p:extLst>
      <p:ext uri="{BB962C8B-B14F-4D97-AF65-F5344CB8AC3E}">
        <p14:creationId xmlns:p14="http://schemas.microsoft.com/office/powerpoint/2010/main" val="119095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p:nvPr/>
        </p:nvSpPr>
        <p:spPr>
          <a:xfrm>
            <a:off x="47064" y="-134911"/>
            <a:ext cx="76064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Frontend (</a:t>
            </a:r>
            <a:r>
              <a:rPr lang="en-US" sz="4000" b="1" dirty="0">
                <a:solidFill>
                  <a:srgbClr val="343953"/>
                </a:solidFill>
                <a:latin typeface="Alice"/>
                <a:ea typeface="Alice"/>
                <a:cs typeface="Alice"/>
                <a:sym typeface="Alice"/>
              </a:rPr>
              <a:t>Admin functions</a:t>
            </a:r>
            <a:r>
              <a:rPr lang="en-US" sz="4000" b="1" i="0" u="none" strike="noStrike" cap="none" dirty="0">
                <a:solidFill>
                  <a:srgbClr val="343953"/>
                </a:solidFill>
                <a:latin typeface="Alice"/>
                <a:ea typeface="Alice"/>
                <a:cs typeface="Alice"/>
                <a:sym typeface="Alice"/>
              </a:rPr>
              <a:t>)</a:t>
            </a:r>
            <a:endParaRPr sz="1400" b="0" i="0" u="none" strike="noStrike" cap="none" dirty="0">
              <a:solidFill>
                <a:srgbClr val="000000"/>
              </a:solidFill>
              <a:latin typeface="Arial"/>
              <a:ea typeface="Arial"/>
              <a:cs typeface="Arial"/>
              <a:sym typeface="Arial"/>
            </a:endParaRPr>
          </a:p>
        </p:txBody>
      </p:sp>
      <p:pic>
        <p:nvPicPr>
          <p:cNvPr id="357" name="Google Shape;357;p25"/>
          <p:cNvPicPr preferRelativeResize="0"/>
          <p:nvPr/>
        </p:nvPicPr>
        <p:blipFill>
          <a:blip r:embed="rId3">
            <a:extLst>
              <a:ext uri="{28A0092B-C50C-407E-A947-70E740481C1C}">
                <a14:useLocalDpi xmlns:a14="http://schemas.microsoft.com/office/drawing/2010/main" val="0"/>
              </a:ext>
            </a:extLst>
          </a:blip>
          <a:stretch>
            <a:fillRect/>
          </a:stretch>
        </p:blipFill>
        <p:spPr>
          <a:xfrm>
            <a:off x="3887845" y="894664"/>
            <a:ext cx="5256155" cy="4144403"/>
          </a:xfrm>
          <a:prstGeom prst="rect">
            <a:avLst/>
          </a:prstGeom>
          <a:noFill/>
          <a:ln>
            <a:noFill/>
          </a:ln>
        </p:spPr>
      </p:pic>
      <p:sp>
        <p:nvSpPr>
          <p:cNvPr id="5" name="Subtitle 1"/>
          <p:cNvSpPr txBox="1">
            <a:spLocks/>
          </p:cNvSpPr>
          <p:nvPr/>
        </p:nvSpPr>
        <p:spPr>
          <a:xfrm>
            <a:off x="-117166" y="1242499"/>
            <a:ext cx="3901678" cy="39010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q"/>
            </a:pPr>
            <a:r>
              <a:rPr lang="en-US" b="1" i="1" dirty="0"/>
              <a:t> Staff Registration Form page</a:t>
            </a:r>
          </a:p>
          <a:p>
            <a:pPr marL="425450" indent="-285750">
              <a:buFont typeface="Wingdings" panose="05000000000000000000" pitchFamily="2" charset="2"/>
              <a:buChar char="q"/>
            </a:pPr>
            <a:endParaRPr lang="en-US" b="1" i="1" dirty="0"/>
          </a:p>
          <a:p>
            <a:pPr marL="139700" indent="0"/>
            <a:r>
              <a:rPr lang="en-US" dirty="0"/>
              <a:t>This is a registration form for our Health Care System. Admin Fill out the information to register the staff member.</a:t>
            </a:r>
          </a:p>
          <a:p>
            <a:pPr marL="139700" indent="0"/>
            <a:r>
              <a:rPr lang="en-US" dirty="0"/>
              <a:t>It is used for non-doctor staff members such as guards, sweepers, receptionists, or technical personnel.</a:t>
            </a:r>
            <a:endParaRPr lang="ar-EG" dirty="0"/>
          </a:p>
          <a:p>
            <a:pPr marL="139700" indent="0"/>
            <a:r>
              <a:rPr lang="en-US" dirty="0"/>
              <a:t>It helps keeping of all support staff, allowing the hospital or clinic to manage salaries, roles, and contact information effectively.</a:t>
            </a:r>
          </a:p>
        </p:txBody>
      </p:sp>
    </p:spTree>
    <p:extLst>
      <p:ext uri="{BB962C8B-B14F-4D97-AF65-F5344CB8AC3E}">
        <p14:creationId xmlns:p14="http://schemas.microsoft.com/office/powerpoint/2010/main" val="424464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7"/>
          <p:cNvSpPr txBox="1">
            <a:spLocks noGrp="1"/>
          </p:cNvSpPr>
          <p:nvPr>
            <p:ph type="title"/>
          </p:nvPr>
        </p:nvSpPr>
        <p:spPr>
          <a:xfrm>
            <a:off x="1908813" y="1268226"/>
            <a:ext cx="5326373" cy="29989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US" b="1"/>
              <a:t>System design</a:t>
            </a:r>
            <a:br>
              <a:rPr lang="en-US" b="1"/>
            </a:br>
            <a:r>
              <a:rPr lang="en-US" b="1"/>
              <a:t/>
            </a:r>
            <a:br>
              <a:rPr lang="en-US" b="1"/>
            </a:br>
            <a:r>
              <a:rPr lang="en-US" b="1"/>
              <a:t>2-Backend</a:t>
            </a:r>
            <a:endParaRPr/>
          </a:p>
        </p:txBody>
      </p:sp>
      <p:sp>
        <p:nvSpPr>
          <p:cNvPr id="369" name="Google Shape;369;p27"/>
          <p:cNvSpPr/>
          <p:nvPr/>
        </p:nvSpPr>
        <p:spPr>
          <a:xfrm rot="5400000" flipH="1">
            <a:off x="1403076" y="-65231"/>
            <a:ext cx="4888994" cy="4751225"/>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8"/>
                                        </p:tgtEl>
                                        <p:attrNameLst>
                                          <p:attrName>style.visibility</p:attrName>
                                        </p:attrNameLst>
                                      </p:cBhvr>
                                      <p:to>
                                        <p:strVal val="visible"/>
                                      </p:to>
                                    </p:set>
                                    <p:anim calcmode="lin" valueType="num">
                                      <p:cBhvr additive="base">
                                        <p:cTn id="7" dur="500"/>
                                        <p:tgtEl>
                                          <p:spTgt spid="36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9"/>
                                        </p:tgtEl>
                                        <p:attrNameLst>
                                          <p:attrName>style.visibility</p:attrName>
                                        </p:attrNameLst>
                                      </p:cBhvr>
                                      <p:to>
                                        <p:strVal val="visible"/>
                                      </p:to>
                                    </p:set>
                                    <p:anim calcmode="lin" valueType="num">
                                      <p:cBhvr additive="base">
                                        <p:cTn id="12" dur="500"/>
                                        <p:tgtEl>
                                          <p:spTgt spid="3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8"/>
          <p:cNvSpPr txBox="1">
            <a:spLocks noGrp="1"/>
          </p:cNvSpPr>
          <p:nvPr>
            <p:ph type="title"/>
          </p:nvPr>
        </p:nvSpPr>
        <p:spPr>
          <a:xfrm>
            <a:off x="224511" y="1012909"/>
            <a:ext cx="3373616" cy="213173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4000" b="1"/>
              <a:t>Backend</a:t>
            </a:r>
            <a:br>
              <a:rPr lang="en-US" sz="4000" b="1"/>
            </a:br>
            <a:r>
              <a:rPr lang="en-US" sz="4000" b="1"/>
              <a:t/>
            </a:r>
            <a:br>
              <a:rPr lang="en-US" sz="4000" b="1"/>
            </a:br>
            <a:r>
              <a:rPr lang="en-US" sz="4000" b="1"/>
              <a:t>UML Use Case </a:t>
            </a:r>
            <a:br>
              <a:rPr lang="en-US" sz="4000" b="1"/>
            </a:br>
            <a:r>
              <a:rPr lang="en-US" sz="4000" b="1"/>
              <a:t> </a:t>
            </a:r>
            <a:endParaRPr sz="4000" b="1"/>
          </a:p>
        </p:txBody>
      </p:sp>
      <p:pic>
        <p:nvPicPr>
          <p:cNvPr id="375" name="Google Shape;375;p28" descr="A diagram of a patient&#10;&#10;Description automatically generated"/>
          <p:cNvPicPr preferRelativeResize="0"/>
          <p:nvPr/>
        </p:nvPicPr>
        <p:blipFill rotWithShape="1">
          <a:blip r:embed="rId3">
            <a:alphaModFix/>
          </a:blip>
          <a:srcRect/>
          <a:stretch/>
        </p:blipFill>
        <p:spPr>
          <a:xfrm>
            <a:off x="3710190" y="128246"/>
            <a:ext cx="5372850" cy="4887007"/>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9"/>
          <p:cNvSpPr txBox="1">
            <a:spLocks noGrp="1"/>
          </p:cNvSpPr>
          <p:nvPr>
            <p:ph type="title"/>
          </p:nvPr>
        </p:nvSpPr>
        <p:spPr>
          <a:xfrm>
            <a:off x="224511" y="1012908"/>
            <a:ext cx="3373616" cy="312221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4000" b="1" dirty="0"/>
              <a:t>Backend</a:t>
            </a:r>
            <a:br>
              <a:rPr lang="en-US" sz="4000" b="1" dirty="0"/>
            </a:br>
            <a:r>
              <a:rPr lang="en-US" sz="4000" b="1" dirty="0"/>
              <a:t/>
            </a:r>
            <a:br>
              <a:rPr lang="en-US" sz="4000" b="1" dirty="0"/>
            </a:br>
            <a:r>
              <a:rPr lang="en-US" sz="4000" b="1" dirty="0"/>
              <a:t>Data Flow Diagram </a:t>
            </a:r>
            <a:br>
              <a:rPr lang="en-US" sz="4000" b="1" dirty="0"/>
            </a:br>
            <a:r>
              <a:rPr lang="en-US" sz="4000" b="1" dirty="0"/>
              <a:t> </a:t>
            </a:r>
            <a:endParaRPr sz="4000" b="1" dirty="0"/>
          </a:p>
        </p:txBody>
      </p:sp>
      <p:pic>
        <p:nvPicPr>
          <p:cNvPr id="381" name="Google Shape;381;p29" descr="A diagram of a hospital management system&#10;&#10;AI-generated content may be incorrect."/>
          <p:cNvPicPr preferRelativeResize="0"/>
          <p:nvPr/>
        </p:nvPicPr>
        <p:blipFill rotWithShape="1">
          <a:blip r:embed="rId3">
            <a:alphaModFix/>
          </a:blip>
          <a:srcRect/>
          <a:stretch/>
        </p:blipFill>
        <p:spPr>
          <a:xfrm>
            <a:off x="3303782" y="111834"/>
            <a:ext cx="5708650" cy="2132330"/>
          </a:xfrm>
          <a:prstGeom prst="rect">
            <a:avLst/>
          </a:prstGeom>
          <a:noFill/>
          <a:ln>
            <a:noFill/>
          </a:ln>
        </p:spPr>
      </p:pic>
      <p:pic>
        <p:nvPicPr>
          <p:cNvPr id="382" name="Google Shape;382;p29" descr="A diagram of a medical staff&#10;&#10;AI-generated content may be incorrect."/>
          <p:cNvPicPr preferRelativeResize="0"/>
          <p:nvPr/>
        </p:nvPicPr>
        <p:blipFill rotWithShape="1">
          <a:blip r:embed="rId4">
            <a:alphaModFix/>
          </a:blip>
          <a:srcRect/>
          <a:stretch/>
        </p:blipFill>
        <p:spPr>
          <a:xfrm>
            <a:off x="3443482" y="2421177"/>
            <a:ext cx="5568950" cy="2426970"/>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0"/>
          <p:cNvSpPr txBox="1">
            <a:spLocks noGrp="1"/>
          </p:cNvSpPr>
          <p:nvPr>
            <p:ph type="title"/>
          </p:nvPr>
        </p:nvSpPr>
        <p:spPr>
          <a:xfrm>
            <a:off x="224511" y="1012908"/>
            <a:ext cx="3373616" cy="312221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4000" b="1"/>
              <a:t>Backend</a:t>
            </a:r>
            <a:br>
              <a:rPr lang="en-US" sz="4000" b="1"/>
            </a:br>
            <a:r>
              <a:rPr lang="en-US" sz="4000" b="1"/>
              <a:t/>
            </a:r>
            <a:br>
              <a:rPr lang="en-US" sz="4000" b="1"/>
            </a:br>
            <a:r>
              <a:rPr lang="en-US" sz="4000" b="1"/>
              <a:t>Follow</a:t>
            </a:r>
            <a:br>
              <a:rPr lang="en-US" sz="4000" b="1"/>
            </a:br>
            <a:r>
              <a:rPr lang="en-US" sz="4000" b="1"/>
              <a:t>Data Flow Diagram </a:t>
            </a:r>
            <a:br>
              <a:rPr lang="en-US" sz="4000" b="1"/>
            </a:br>
            <a:r>
              <a:rPr lang="en-US" sz="4000" b="1"/>
              <a:t> </a:t>
            </a:r>
            <a:endParaRPr sz="4000" b="1"/>
          </a:p>
        </p:txBody>
      </p:sp>
      <p:pic>
        <p:nvPicPr>
          <p:cNvPr id="388" name="Google Shape;388;p30" descr="A diagram of a system&#10;&#10;AI-generated content may be incorrect."/>
          <p:cNvPicPr preferRelativeResize="0"/>
          <p:nvPr/>
        </p:nvPicPr>
        <p:blipFill rotWithShape="1">
          <a:blip r:embed="rId3">
            <a:alphaModFix/>
          </a:blip>
          <a:srcRect/>
          <a:stretch/>
        </p:blipFill>
        <p:spPr>
          <a:xfrm>
            <a:off x="3475072" y="891947"/>
            <a:ext cx="5556250" cy="3122210"/>
          </a:xfrm>
          <a:prstGeom prst="rect">
            <a:avLst/>
          </a:prstGeom>
          <a:noFill/>
          <a:ln>
            <a:noFill/>
          </a:ln>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1"/>
          <p:cNvSpPr txBox="1">
            <a:spLocks noGrp="1"/>
          </p:cNvSpPr>
          <p:nvPr>
            <p:ph type="title"/>
          </p:nvPr>
        </p:nvSpPr>
        <p:spPr>
          <a:xfrm>
            <a:off x="224510" y="1012909"/>
            <a:ext cx="3648679" cy="213173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4000" b="1"/>
              <a:t>Backend</a:t>
            </a:r>
            <a:br>
              <a:rPr lang="en-US" sz="4000" b="1"/>
            </a:br>
            <a:r>
              <a:rPr lang="en-US" sz="4000" b="1"/>
              <a:t/>
            </a:r>
            <a:br>
              <a:rPr lang="en-US" sz="4000" b="1"/>
            </a:br>
            <a:r>
              <a:rPr lang="en-US" sz="4000" b="1"/>
              <a:t>UML Activity Diagram </a:t>
            </a:r>
            <a:br>
              <a:rPr lang="en-US" sz="4000" b="1"/>
            </a:br>
            <a:r>
              <a:rPr lang="en-US" sz="4000" b="1"/>
              <a:t> </a:t>
            </a:r>
            <a:endParaRPr sz="4000" b="1"/>
          </a:p>
        </p:txBody>
      </p:sp>
      <p:pic>
        <p:nvPicPr>
          <p:cNvPr id="394" name="Google Shape;394;p31" descr="A diagram of a hospital management system&#10;&#10;AI-generated content may be incorrect."/>
          <p:cNvPicPr preferRelativeResize="0"/>
          <p:nvPr/>
        </p:nvPicPr>
        <p:blipFill rotWithShape="1">
          <a:blip r:embed="rId3">
            <a:alphaModFix/>
          </a:blip>
          <a:srcRect/>
          <a:stretch/>
        </p:blipFill>
        <p:spPr>
          <a:xfrm>
            <a:off x="3677882" y="707137"/>
            <a:ext cx="5241608" cy="3700272"/>
          </a:xfrm>
          <a:prstGeom prst="rect">
            <a:avLst/>
          </a:prstGeom>
          <a:noFill/>
          <a:ln>
            <a:noFill/>
          </a:ln>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p:cNvSpPr/>
          <p:nvPr/>
        </p:nvSpPr>
        <p:spPr>
          <a:xfrm rot="5400000" flipH="1">
            <a:off x="3800533" y="126458"/>
            <a:ext cx="1543080" cy="5202954"/>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
          <p:cNvSpPr/>
          <p:nvPr/>
        </p:nvSpPr>
        <p:spPr>
          <a:xfrm>
            <a:off x="3919875" y="776950"/>
            <a:ext cx="1304263" cy="1126945"/>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
          <p:cNvSpPr txBox="1">
            <a:spLocks noGrp="1"/>
          </p:cNvSpPr>
          <p:nvPr>
            <p:ph type="title"/>
          </p:nvPr>
        </p:nvSpPr>
        <p:spPr>
          <a:xfrm>
            <a:off x="2252546" y="2307035"/>
            <a:ext cx="4873504" cy="841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a:t>Introduction</a:t>
            </a:r>
            <a:endParaRPr/>
          </a:p>
        </p:txBody>
      </p:sp>
      <p:sp>
        <p:nvSpPr>
          <p:cNvPr id="188" name="Google Shape;188;p4"/>
          <p:cNvSpPr txBox="1">
            <a:spLocks noGrp="1"/>
          </p:cNvSpPr>
          <p:nvPr>
            <p:ph type="title" idx="2"/>
          </p:nvPr>
        </p:nvSpPr>
        <p:spPr>
          <a:xfrm>
            <a:off x="3965250" y="714225"/>
            <a:ext cx="1213500" cy="92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US"/>
              <a:t>01</a:t>
            </a:r>
            <a:endParaRPr/>
          </a:p>
        </p:txBody>
      </p:sp>
      <p:sp>
        <p:nvSpPr>
          <p:cNvPr id="189" name="Google Shape;189;p4"/>
          <p:cNvSpPr txBox="1">
            <a:spLocks noGrp="1"/>
          </p:cNvSpPr>
          <p:nvPr>
            <p:ph type="subTitle" idx="1"/>
          </p:nvPr>
        </p:nvSpPr>
        <p:spPr>
          <a:xfrm>
            <a:off x="1555083" y="3551975"/>
            <a:ext cx="6033834" cy="4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About our Hospital Management System Website</a:t>
            </a:r>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 calcmode="lin" valueType="num">
                                      <p:cBhvr additive="base">
                                        <p:cTn id="7" dur="1000"/>
                                        <p:tgtEl>
                                          <p:spTgt spid="18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1000"/>
                                        <p:tgtEl>
                                          <p:spTgt spid="1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1000"/>
                                        <p:tgtEl>
                                          <p:spTgt spid="185"/>
                                        </p:tgtEl>
                                      </p:cBhvr>
                                    </p:animEffect>
                                  </p:childTnLst>
                                </p:cTn>
                              </p:par>
                              <p:par>
                                <p:cTn id="16" presetID="10" presetClass="entr" presetSubtype="0" fill="hold" nodeType="withEffect">
                                  <p:stCondLst>
                                    <p:cond delay="0"/>
                                  </p:stCondLst>
                                  <p:childTnLst>
                                    <p:set>
                                      <p:cBhvr>
                                        <p:cTn id="17" dur="1" fill="hold">
                                          <p:stCondLst>
                                            <p:cond delay="0"/>
                                          </p:stCondLst>
                                        </p:cTn>
                                        <p:tgtEl>
                                          <p:spTgt spid="187"/>
                                        </p:tgtEl>
                                        <p:attrNameLst>
                                          <p:attrName>style.visibility</p:attrName>
                                        </p:attrNameLst>
                                      </p:cBhvr>
                                      <p:to>
                                        <p:strVal val="visible"/>
                                      </p:to>
                                    </p:set>
                                    <p:animEffect transition="in" filter="fade">
                                      <p:cBhvr>
                                        <p:cTn id="18" dur="1000"/>
                                        <p:tgtEl>
                                          <p:spTgt spid="18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animEffect transition="in" filter="fade">
                                      <p:cBhvr>
                                        <p:cTn id="23"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txBox="1">
            <a:spLocks noGrp="1"/>
          </p:cNvSpPr>
          <p:nvPr>
            <p:ph type="title"/>
          </p:nvPr>
        </p:nvSpPr>
        <p:spPr>
          <a:xfrm>
            <a:off x="-223546" y="976333"/>
            <a:ext cx="3648679" cy="213173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4000" b="1"/>
              <a:t>Backend</a:t>
            </a:r>
            <a:br>
              <a:rPr lang="en-US" sz="4000" b="1"/>
            </a:br>
            <a:r>
              <a:rPr lang="en-US" sz="4000" b="1"/>
              <a:t/>
            </a:r>
            <a:br>
              <a:rPr lang="en-US" sz="4000" b="1"/>
            </a:br>
            <a:r>
              <a:rPr lang="en-US" sz="4000" b="1"/>
              <a:t>ERD  </a:t>
            </a:r>
            <a:endParaRPr sz="4000" b="1"/>
          </a:p>
        </p:txBody>
      </p:sp>
      <p:pic>
        <p:nvPicPr>
          <p:cNvPr id="400" name="Google Shape;400;p32" descr="A diagram of a company"/>
          <p:cNvPicPr preferRelativeResize="0"/>
          <p:nvPr/>
        </p:nvPicPr>
        <p:blipFill rotWithShape="1">
          <a:blip r:embed="rId3">
            <a:alphaModFix/>
          </a:blip>
          <a:srcRect/>
          <a:stretch/>
        </p:blipFill>
        <p:spPr>
          <a:xfrm>
            <a:off x="3048732" y="0"/>
            <a:ext cx="6228647" cy="5143500"/>
          </a:xfrm>
          <a:prstGeom prst="rect">
            <a:avLst/>
          </a:prstGeom>
          <a:noFill/>
          <a:ln>
            <a:noFill/>
          </a:ln>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3"/>
          <p:cNvSpPr txBox="1">
            <a:spLocks noGrp="1"/>
          </p:cNvSpPr>
          <p:nvPr>
            <p:ph type="title"/>
          </p:nvPr>
        </p:nvSpPr>
        <p:spPr>
          <a:xfrm>
            <a:off x="0" y="975738"/>
            <a:ext cx="3648679" cy="416776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4000" b="1"/>
              <a:t>Backend</a:t>
            </a:r>
            <a:br>
              <a:rPr lang="en-US" sz="4000" b="1"/>
            </a:br>
            <a:r>
              <a:rPr lang="en-US" sz="4000" b="1"/>
              <a:t/>
            </a:r>
            <a:br>
              <a:rPr lang="en-US" sz="4000" b="1"/>
            </a:br>
            <a:r>
              <a:rPr lang="en-US" sz="4000" b="1"/>
              <a:t>UML Sequence Diagram</a:t>
            </a:r>
            <a:br>
              <a:rPr lang="en-US" sz="4000" b="1"/>
            </a:br>
            <a:r>
              <a:rPr lang="en-US" sz="4000" b="1"/>
              <a:t/>
            </a:r>
            <a:br>
              <a:rPr lang="en-US" sz="4000" b="1"/>
            </a:br>
            <a:r>
              <a:rPr lang="en-US" sz="4000" b="1"/>
              <a:t/>
            </a:r>
            <a:br>
              <a:rPr lang="en-US" sz="4000" b="1"/>
            </a:br>
            <a:r>
              <a:rPr lang="en-US" sz="4000" b="1"/>
              <a:t> </a:t>
            </a:r>
            <a:endParaRPr sz="4000" b="1"/>
          </a:p>
        </p:txBody>
      </p:sp>
      <p:pic>
        <p:nvPicPr>
          <p:cNvPr id="406" name="Google Shape;406;p33" descr="A diagram of a hospital management system&#10;&#10;AI-generated content may be incorrect."/>
          <p:cNvPicPr preferRelativeResize="0"/>
          <p:nvPr/>
        </p:nvPicPr>
        <p:blipFill rotWithShape="1">
          <a:blip r:embed="rId3">
            <a:alphaModFix/>
          </a:blip>
          <a:srcRect l="-975" t="-2415" r="976" b="4688"/>
          <a:stretch/>
        </p:blipFill>
        <p:spPr>
          <a:xfrm>
            <a:off x="3564128" y="74341"/>
            <a:ext cx="5579872" cy="4795024"/>
          </a:xfrm>
          <a:prstGeom prst="rect">
            <a:avLst/>
          </a:prstGeom>
          <a:noFill/>
          <a:ln>
            <a:noFill/>
          </a:ln>
        </p:spPr>
      </p:pic>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4"/>
          <p:cNvSpPr txBox="1">
            <a:spLocks noGrp="1"/>
          </p:cNvSpPr>
          <p:nvPr>
            <p:ph type="title"/>
          </p:nvPr>
        </p:nvSpPr>
        <p:spPr>
          <a:xfrm>
            <a:off x="0" y="975738"/>
            <a:ext cx="3648679" cy="416776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4000" b="1" dirty="0"/>
              <a:t>Backend</a:t>
            </a:r>
            <a:br>
              <a:rPr lang="en-US" sz="4000" b="1" dirty="0"/>
            </a:br>
            <a:r>
              <a:rPr lang="en-US" sz="4000" b="1" dirty="0"/>
              <a:t/>
            </a:r>
            <a:br>
              <a:rPr lang="en-US" sz="4000" b="1" dirty="0"/>
            </a:br>
            <a:r>
              <a:rPr lang="en-US" sz="4000" b="1" dirty="0"/>
              <a:t>UML Class Diagram</a:t>
            </a:r>
            <a:br>
              <a:rPr lang="en-US" sz="4000" b="1" dirty="0"/>
            </a:br>
            <a:r>
              <a:rPr lang="en-US" sz="4000" b="1" dirty="0"/>
              <a:t/>
            </a:r>
            <a:br>
              <a:rPr lang="en-US" sz="4000" b="1" dirty="0"/>
            </a:br>
            <a:r>
              <a:rPr lang="en-US" sz="1600" b="1" dirty="0"/>
              <a:t> </a:t>
            </a:r>
            <a:endParaRPr sz="4000" b="1" dirty="0"/>
          </a:p>
        </p:txBody>
      </p:sp>
      <p:pic>
        <p:nvPicPr>
          <p:cNvPr id="412" name="Google Shape;412;p34" descr="A diagram of a patient&#10;&#10;AI-generated content may be incorrect."/>
          <p:cNvPicPr preferRelativeResize="0"/>
          <p:nvPr/>
        </p:nvPicPr>
        <p:blipFill rotWithShape="1">
          <a:blip r:embed="rId3">
            <a:alphaModFix/>
          </a:blip>
          <a:srcRect/>
          <a:stretch/>
        </p:blipFill>
        <p:spPr>
          <a:xfrm>
            <a:off x="3336575" y="185853"/>
            <a:ext cx="5578323" cy="4735552"/>
          </a:xfrm>
          <a:prstGeom prst="rect">
            <a:avLst/>
          </a:prstGeom>
          <a:noFill/>
          <a:ln>
            <a:noFill/>
          </a:ln>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p:nvPr/>
        </p:nvSpPr>
        <p:spPr>
          <a:xfrm>
            <a:off x="47064" y="-134911"/>
            <a:ext cx="76064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Backend (</a:t>
            </a:r>
            <a:r>
              <a:rPr lang="en-US" sz="4000" b="1" dirty="0">
                <a:solidFill>
                  <a:srgbClr val="343953"/>
                </a:solidFill>
                <a:latin typeface="Alice"/>
                <a:ea typeface="Alice"/>
                <a:cs typeface="Alice"/>
                <a:sym typeface="Alice"/>
              </a:rPr>
              <a:t>SQL Tables</a:t>
            </a:r>
            <a:r>
              <a:rPr lang="en-US" sz="4000" b="1" i="0" u="none" strike="noStrike" cap="none" dirty="0">
                <a:solidFill>
                  <a:srgbClr val="343953"/>
                </a:solidFill>
                <a:latin typeface="Alice"/>
                <a:ea typeface="Alice"/>
                <a:cs typeface="Alice"/>
                <a:sym typeface="Alice"/>
              </a:rPr>
              <a:t>)</a:t>
            </a:r>
            <a:endParaRPr sz="1400" b="0" i="0" u="none" strike="noStrike" cap="none" dirty="0">
              <a:solidFill>
                <a:srgbClr val="000000"/>
              </a:solidFill>
              <a:latin typeface="Arial"/>
              <a:ea typeface="Arial"/>
              <a:cs typeface="Arial"/>
              <a:sym typeface="Arial"/>
            </a:endParaRPr>
          </a:p>
        </p:txBody>
      </p:sp>
      <p:pic>
        <p:nvPicPr>
          <p:cNvPr id="357" name="Google Shape;357;p25"/>
          <p:cNvPicPr preferRelativeResize="0"/>
          <p:nvPr/>
        </p:nvPicPr>
        <p:blipFill>
          <a:blip r:embed="rId3">
            <a:extLst>
              <a:ext uri="{28A0092B-C50C-407E-A947-70E740481C1C}">
                <a14:useLocalDpi xmlns:a14="http://schemas.microsoft.com/office/drawing/2010/main" val="0"/>
              </a:ext>
            </a:extLst>
          </a:blip>
          <a:stretch>
            <a:fillRect/>
          </a:stretch>
        </p:blipFill>
        <p:spPr>
          <a:xfrm>
            <a:off x="3690492" y="572975"/>
            <a:ext cx="5453509" cy="4426622"/>
          </a:xfrm>
          <a:prstGeom prst="rect">
            <a:avLst/>
          </a:prstGeom>
          <a:noFill/>
          <a:ln>
            <a:noFill/>
          </a:ln>
        </p:spPr>
      </p:pic>
      <p:sp>
        <p:nvSpPr>
          <p:cNvPr id="7" name="Subtitle 1"/>
          <p:cNvSpPr txBox="1">
            <a:spLocks/>
          </p:cNvSpPr>
          <p:nvPr/>
        </p:nvSpPr>
        <p:spPr>
          <a:xfrm>
            <a:off x="-28472" y="572975"/>
            <a:ext cx="3794501" cy="422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q"/>
            </a:pPr>
            <a:r>
              <a:rPr lang="en-US" b="1" i="1" dirty="0"/>
              <a:t> Appointment table</a:t>
            </a:r>
          </a:p>
          <a:p>
            <a:pPr marL="425450" indent="-285750">
              <a:buFont typeface="Wingdings" panose="05000000000000000000" pitchFamily="2" charset="2"/>
              <a:buChar char="q"/>
            </a:pPr>
            <a:endParaRPr lang="en-US" b="1" i="1" dirty="0"/>
          </a:p>
        </p:txBody>
      </p:sp>
    </p:spTree>
    <p:extLst>
      <p:ext uri="{BB962C8B-B14F-4D97-AF65-F5344CB8AC3E}">
        <p14:creationId xmlns:p14="http://schemas.microsoft.com/office/powerpoint/2010/main" val="200887309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p:nvPr/>
        </p:nvSpPr>
        <p:spPr>
          <a:xfrm>
            <a:off x="47064" y="-134911"/>
            <a:ext cx="76064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Backend (</a:t>
            </a:r>
            <a:r>
              <a:rPr lang="en-US" sz="4000" b="1" dirty="0">
                <a:solidFill>
                  <a:srgbClr val="343953"/>
                </a:solidFill>
                <a:latin typeface="Alice"/>
                <a:ea typeface="Alice"/>
                <a:cs typeface="Alice"/>
                <a:sym typeface="Alice"/>
              </a:rPr>
              <a:t>SQL Tables</a:t>
            </a:r>
            <a:r>
              <a:rPr lang="en-US" sz="4000" b="1" i="0" u="none" strike="noStrike" cap="none" dirty="0">
                <a:solidFill>
                  <a:srgbClr val="343953"/>
                </a:solidFill>
                <a:latin typeface="Alice"/>
                <a:ea typeface="Alice"/>
                <a:cs typeface="Alice"/>
                <a:sym typeface="Alice"/>
              </a:rPr>
              <a:t>)</a:t>
            </a:r>
            <a:endParaRPr sz="1400" b="0" i="0" u="none" strike="noStrike" cap="none" dirty="0">
              <a:solidFill>
                <a:srgbClr val="000000"/>
              </a:solidFill>
              <a:latin typeface="Arial"/>
              <a:ea typeface="Arial"/>
              <a:cs typeface="Arial"/>
              <a:sym typeface="Arial"/>
            </a:endParaRPr>
          </a:p>
        </p:txBody>
      </p:sp>
      <p:pic>
        <p:nvPicPr>
          <p:cNvPr id="357" name="Google Shape;357;p25"/>
          <p:cNvPicPr preferRelativeResize="0"/>
          <p:nvPr/>
        </p:nvPicPr>
        <p:blipFill>
          <a:blip r:embed="rId3">
            <a:extLst>
              <a:ext uri="{28A0092B-C50C-407E-A947-70E740481C1C}">
                <a14:useLocalDpi xmlns:a14="http://schemas.microsoft.com/office/drawing/2010/main" val="0"/>
              </a:ext>
            </a:extLst>
          </a:blip>
          <a:stretch>
            <a:fillRect/>
          </a:stretch>
        </p:blipFill>
        <p:spPr>
          <a:xfrm>
            <a:off x="452031" y="975444"/>
            <a:ext cx="7976671" cy="1899325"/>
          </a:xfrm>
          <a:prstGeom prst="rect">
            <a:avLst/>
          </a:prstGeom>
          <a:noFill/>
          <a:ln>
            <a:noFill/>
          </a:ln>
        </p:spPr>
      </p:pic>
      <p:pic>
        <p:nvPicPr>
          <p:cNvPr id="6" name="Google Shape;357;p25"/>
          <p:cNvPicPr preferRelativeResize="0"/>
          <p:nvPr/>
        </p:nvPicPr>
        <p:blipFill>
          <a:blip r:embed="rId4">
            <a:extLst>
              <a:ext uri="{28A0092B-C50C-407E-A947-70E740481C1C}">
                <a14:useLocalDpi xmlns:a14="http://schemas.microsoft.com/office/drawing/2010/main" val="0"/>
              </a:ext>
            </a:extLst>
          </a:blip>
          <a:stretch>
            <a:fillRect/>
          </a:stretch>
        </p:blipFill>
        <p:spPr>
          <a:xfrm>
            <a:off x="1641100" y="2917569"/>
            <a:ext cx="6787601" cy="2268731"/>
          </a:xfrm>
          <a:prstGeom prst="rect">
            <a:avLst/>
          </a:prstGeom>
          <a:noFill/>
          <a:ln>
            <a:noFill/>
          </a:ln>
        </p:spPr>
      </p:pic>
      <p:sp>
        <p:nvSpPr>
          <p:cNvPr id="7" name="Subtitle 1"/>
          <p:cNvSpPr txBox="1">
            <a:spLocks/>
          </p:cNvSpPr>
          <p:nvPr/>
        </p:nvSpPr>
        <p:spPr>
          <a:xfrm>
            <a:off x="-84276" y="563238"/>
            <a:ext cx="3952383" cy="499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q"/>
            </a:pPr>
            <a:r>
              <a:rPr lang="en-US" b="1" i="1" dirty="0"/>
              <a:t>  Department table</a:t>
            </a:r>
          </a:p>
          <a:p>
            <a:pPr marL="425450" indent="-285750">
              <a:buFont typeface="Wingdings" panose="05000000000000000000" pitchFamily="2" charset="2"/>
              <a:buChar char="q"/>
            </a:pPr>
            <a:endParaRPr lang="en-US" b="1" i="1" dirty="0"/>
          </a:p>
        </p:txBody>
      </p:sp>
      <p:sp>
        <p:nvSpPr>
          <p:cNvPr id="8" name="Subtitle 1"/>
          <p:cNvSpPr txBox="1">
            <a:spLocks/>
          </p:cNvSpPr>
          <p:nvPr/>
        </p:nvSpPr>
        <p:spPr>
          <a:xfrm>
            <a:off x="0" y="2874769"/>
            <a:ext cx="2538586" cy="499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q"/>
            </a:pPr>
            <a:r>
              <a:rPr lang="en-US" b="1" i="1" dirty="0"/>
              <a:t> Login table</a:t>
            </a:r>
          </a:p>
          <a:p>
            <a:pPr marL="139700" indent="0"/>
            <a:endParaRPr lang="en-US" b="1" i="1" dirty="0"/>
          </a:p>
        </p:txBody>
      </p:sp>
    </p:spTree>
    <p:extLst>
      <p:ext uri="{BB962C8B-B14F-4D97-AF65-F5344CB8AC3E}">
        <p14:creationId xmlns:p14="http://schemas.microsoft.com/office/powerpoint/2010/main" val="418288819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p:nvPr/>
        </p:nvSpPr>
        <p:spPr>
          <a:xfrm>
            <a:off x="47064" y="-134911"/>
            <a:ext cx="76064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Backend (</a:t>
            </a:r>
            <a:r>
              <a:rPr lang="en-US" sz="4000" b="1" dirty="0">
                <a:solidFill>
                  <a:srgbClr val="343953"/>
                </a:solidFill>
                <a:latin typeface="Alice"/>
                <a:ea typeface="Alice"/>
                <a:cs typeface="Alice"/>
                <a:sym typeface="Alice"/>
              </a:rPr>
              <a:t>SQL Tables</a:t>
            </a:r>
            <a:r>
              <a:rPr lang="en-US" sz="4000" b="1" i="0" u="none" strike="noStrike" cap="none" dirty="0">
                <a:solidFill>
                  <a:srgbClr val="343953"/>
                </a:solidFill>
                <a:latin typeface="Alice"/>
                <a:ea typeface="Alice"/>
                <a:cs typeface="Alice"/>
                <a:sym typeface="Alice"/>
              </a:rPr>
              <a:t>)</a:t>
            </a:r>
            <a:endParaRPr sz="1400" b="0" i="0" u="none" strike="noStrike" cap="none" dirty="0">
              <a:solidFill>
                <a:srgbClr val="000000"/>
              </a:solidFill>
              <a:latin typeface="Arial"/>
              <a:ea typeface="Arial"/>
              <a:cs typeface="Arial"/>
              <a:sym typeface="Arial"/>
            </a:endParaRPr>
          </a:p>
        </p:txBody>
      </p:sp>
      <p:pic>
        <p:nvPicPr>
          <p:cNvPr id="357" name="Google Shape;357;p25"/>
          <p:cNvPicPr preferRelativeResize="0"/>
          <p:nvPr/>
        </p:nvPicPr>
        <p:blipFill>
          <a:blip r:embed="rId3">
            <a:extLst>
              <a:ext uri="{28A0092B-C50C-407E-A947-70E740481C1C}">
                <a14:useLocalDpi xmlns:a14="http://schemas.microsoft.com/office/drawing/2010/main" val="0"/>
              </a:ext>
            </a:extLst>
          </a:blip>
          <a:stretch>
            <a:fillRect/>
          </a:stretch>
        </p:blipFill>
        <p:spPr>
          <a:xfrm>
            <a:off x="0" y="654698"/>
            <a:ext cx="4313903" cy="4512142"/>
          </a:xfrm>
          <a:prstGeom prst="rect">
            <a:avLst/>
          </a:prstGeom>
          <a:noFill/>
          <a:ln>
            <a:noFill/>
          </a:ln>
        </p:spPr>
      </p:pic>
      <p:sp>
        <p:nvSpPr>
          <p:cNvPr id="7" name="Subtitle 1"/>
          <p:cNvSpPr txBox="1">
            <a:spLocks/>
          </p:cNvSpPr>
          <p:nvPr/>
        </p:nvSpPr>
        <p:spPr>
          <a:xfrm>
            <a:off x="1135625" y="346921"/>
            <a:ext cx="2459916" cy="476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q"/>
            </a:pPr>
            <a:r>
              <a:rPr lang="en-US" b="1" i="1" dirty="0"/>
              <a:t> Doctor table </a:t>
            </a:r>
          </a:p>
          <a:p>
            <a:pPr marL="425450" indent="-285750">
              <a:buFont typeface="Wingdings" panose="05000000000000000000" pitchFamily="2" charset="2"/>
              <a:buChar char="q"/>
            </a:pPr>
            <a:endParaRPr lang="en-US" b="1" i="1" dirty="0"/>
          </a:p>
        </p:txBody>
      </p:sp>
      <p:pic>
        <p:nvPicPr>
          <p:cNvPr id="2" name="Google Shape;357;p25"/>
          <p:cNvPicPr preferRelativeResize="0"/>
          <p:nvPr/>
        </p:nvPicPr>
        <p:blipFill>
          <a:blip r:embed="rId4">
            <a:extLst>
              <a:ext uri="{28A0092B-C50C-407E-A947-70E740481C1C}">
                <a14:useLocalDpi xmlns:a14="http://schemas.microsoft.com/office/drawing/2010/main" val="0"/>
              </a:ext>
            </a:extLst>
          </a:blip>
          <a:stretch>
            <a:fillRect/>
          </a:stretch>
        </p:blipFill>
        <p:spPr>
          <a:xfrm>
            <a:off x="4313903" y="657843"/>
            <a:ext cx="4915618" cy="4485658"/>
          </a:xfrm>
          <a:prstGeom prst="rect">
            <a:avLst/>
          </a:prstGeom>
          <a:noFill/>
          <a:ln>
            <a:noFill/>
          </a:ln>
        </p:spPr>
      </p:pic>
      <p:sp>
        <p:nvSpPr>
          <p:cNvPr id="4" name="TextBox 3">
            <a:extLst>
              <a:ext uri="{FF2B5EF4-FFF2-40B4-BE49-F238E27FC236}">
                <a16:creationId xmlns:a16="http://schemas.microsoft.com/office/drawing/2014/main" id="{25355650-953E-2995-303B-1AD329ACFF6E}"/>
              </a:ext>
            </a:extLst>
          </p:cNvPr>
          <p:cNvSpPr txBox="1"/>
          <p:nvPr/>
        </p:nvSpPr>
        <p:spPr>
          <a:xfrm>
            <a:off x="5449528" y="346921"/>
            <a:ext cx="4701048" cy="307777"/>
          </a:xfrm>
          <a:prstGeom prst="rect">
            <a:avLst/>
          </a:prstGeom>
          <a:noFill/>
        </p:spPr>
        <p:txBody>
          <a:bodyPr wrap="square">
            <a:spAutoFit/>
          </a:bodyPr>
          <a:lstStyle/>
          <a:p>
            <a:pPr marL="425450" indent="-285750">
              <a:buFont typeface="Wingdings" panose="05000000000000000000" pitchFamily="2" charset="2"/>
              <a:buChar char="q"/>
            </a:pPr>
            <a:r>
              <a:rPr lang="en-US" b="1" i="1" dirty="0"/>
              <a:t> Staff table </a:t>
            </a:r>
          </a:p>
        </p:txBody>
      </p:sp>
    </p:spTree>
    <p:extLst>
      <p:ext uri="{BB962C8B-B14F-4D97-AF65-F5344CB8AC3E}">
        <p14:creationId xmlns:p14="http://schemas.microsoft.com/office/powerpoint/2010/main" val="198889369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p:nvPr/>
        </p:nvSpPr>
        <p:spPr>
          <a:xfrm>
            <a:off x="47064" y="-134911"/>
            <a:ext cx="76064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Backend (</a:t>
            </a:r>
            <a:r>
              <a:rPr lang="en-US" sz="4000" b="1" dirty="0">
                <a:solidFill>
                  <a:srgbClr val="343953"/>
                </a:solidFill>
                <a:latin typeface="Alice"/>
                <a:ea typeface="Alice"/>
                <a:cs typeface="Alice"/>
                <a:sym typeface="Alice"/>
              </a:rPr>
              <a:t>SQL Tables</a:t>
            </a:r>
            <a:r>
              <a:rPr lang="en-US" sz="4000" b="1" i="0" u="none" strike="noStrike" cap="none" dirty="0">
                <a:solidFill>
                  <a:srgbClr val="343953"/>
                </a:solidFill>
                <a:latin typeface="Alice"/>
                <a:ea typeface="Alice"/>
                <a:cs typeface="Alice"/>
                <a:sym typeface="Alice"/>
              </a:rPr>
              <a:t>)</a:t>
            </a:r>
            <a:endParaRPr sz="1400" b="0" i="0" u="none" strike="noStrike" cap="none" dirty="0">
              <a:solidFill>
                <a:srgbClr val="000000"/>
              </a:solidFill>
              <a:latin typeface="Arial"/>
              <a:ea typeface="Arial"/>
              <a:cs typeface="Arial"/>
              <a:sym typeface="Arial"/>
            </a:endParaRPr>
          </a:p>
        </p:txBody>
      </p:sp>
      <p:pic>
        <p:nvPicPr>
          <p:cNvPr id="357" name="Google Shape;357;p25"/>
          <p:cNvPicPr preferRelativeResize="0"/>
          <p:nvPr/>
        </p:nvPicPr>
        <p:blipFill>
          <a:blip r:embed="rId3">
            <a:extLst>
              <a:ext uri="{28A0092B-C50C-407E-A947-70E740481C1C}">
                <a14:useLocalDpi xmlns:a14="http://schemas.microsoft.com/office/drawing/2010/main" val="0"/>
              </a:ext>
            </a:extLst>
          </a:blip>
          <a:stretch>
            <a:fillRect/>
          </a:stretch>
        </p:blipFill>
        <p:spPr>
          <a:xfrm>
            <a:off x="3769433" y="572974"/>
            <a:ext cx="5460088" cy="4570526"/>
          </a:xfrm>
          <a:prstGeom prst="rect">
            <a:avLst/>
          </a:prstGeom>
          <a:noFill/>
          <a:ln>
            <a:noFill/>
          </a:ln>
        </p:spPr>
      </p:pic>
      <p:sp>
        <p:nvSpPr>
          <p:cNvPr id="7" name="Subtitle 1"/>
          <p:cNvSpPr txBox="1">
            <a:spLocks/>
          </p:cNvSpPr>
          <p:nvPr/>
        </p:nvSpPr>
        <p:spPr>
          <a:xfrm>
            <a:off x="-66021" y="1582181"/>
            <a:ext cx="3916317" cy="2552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425450" indent="-285750">
              <a:buFont typeface="Wingdings" panose="05000000000000000000" pitchFamily="2" charset="2"/>
              <a:buChar char="q"/>
            </a:pPr>
            <a:r>
              <a:rPr lang="en-US" b="1" i="1" dirty="0"/>
              <a:t> Patient table </a:t>
            </a:r>
          </a:p>
          <a:p>
            <a:pPr marL="425450" indent="-285750">
              <a:buFont typeface="Wingdings" panose="05000000000000000000" pitchFamily="2" charset="2"/>
              <a:buChar char="q"/>
            </a:pPr>
            <a:endParaRPr lang="en-US" b="1" i="1" dirty="0"/>
          </a:p>
          <a:p>
            <a:pPr marL="139700" indent="0"/>
            <a:r>
              <a:rPr lang="en-US" dirty="0"/>
              <a:t>This table stores patient information including name, contact details, address, date of birth, and gender </a:t>
            </a:r>
          </a:p>
          <a:p>
            <a:pPr marL="139700" indent="0"/>
            <a:r>
              <a:rPr lang="en-US" dirty="0"/>
              <a:t> which helps in identifying and managing patient records throughout the hospital system.</a:t>
            </a:r>
          </a:p>
        </p:txBody>
      </p:sp>
    </p:spTree>
    <p:extLst>
      <p:ext uri="{BB962C8B-B14F-4D97-AF65-F5344CB8AC3E}">
        <p14:creationId xmlns:p14="http://schemas.microsoft.com/office/powerpoint/2010/main" val="12704759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p:nvPr/>
        </p:nvSpPr>
        <p:spPr>
          <a:xfrm>
            <a:off x="47064" y="-134911"/>
            <a:ext cx="76064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343953"/>
                </a:solidFill>
                <a:latin typeface="Alice"/>
                <a:ea typeface="Alice"/>
                <a:cs typeface="Alice"/>
                <a:sym typeface="Alice"/>
              </a:rPr>
              <a:t>Backend (</a:t>
            </a:r>
            <a:r>
              <a:rPr lang="en-US" sz="4000" b="1" dirty="0">
                <a:solidFill>
                  <a:srgbClr val="343953"/>
                </a:solidFill>
                <a:latin typeface="Alice"/>
                <a:ea typeface="Alice"/>
                <a:cs typeface="Alice"/>
                <a:sym typeface="Alice"/>
              </a:rPr>
              <a:t>Stored procedures</a:t>
            </a:r>
            <a:r>
              <a:rPr lang="en-US" sz="4000" b="1" i="0" u="none" strike="noStrike" cap="none" dirty="0">
                <a:solidFill>
                  <a:srgbClr val="343953"/>
                </a:solidFill>
                <a:latin typeface="Alice"/>
                <a:ea typeface="Alice"/>
                <a:cs typeface="Alice"/>
                <a:sym typeface="Alice"/>
              </a:rPr>
              <a:t>)</a:t>
            </a:r>
            <a:endParaRPr sz="1400" b="0" i="0" u="none" strike="noStrike" cap="none" dirty="0">
              <a:solidFill>
                <a:srgbClr val="000000"/>
              </a:solidFill>
              <a:latin typeface="Arial"/>
              <a:ea typeface="Arial"/>
              <a:cs typeface="Arial"/>
              <a:sym typeface="Arial"/>
            </a:endParaRPr>
          </a:p>
        </p:txBody>
      </p:sp>
      <p:pic>
        <p:nvPicPr>
          <p:cNvPr id="357" name="Google Shape;357;p25"/>
          <p:cNvPicPr preferRelativeResize="0"/>
          <p:nvPr/>
        </p:nvPicPr>
        <p:blipFill>
          <a:blip r:embed="rId3">
            <a:extLst>
              <a:ext uri="{28A0092B-C50C-407E-A947-70E740481C1C}">
                <a14:useLocalDpi xmlns:a14="http://schemas.microsoft.com/office/drawing/2010/main" val="0"/>
              </a:ext>
            </a:extLst>
          </a:blip>
          <a:stretch>
            <a:fillRect/>
          </a:stretch>
        </p:blipFill>
        <p:spPr>
          <a:xfrm>
            <a:off x="4314966" y="572974"/>
            <a:ext cx="4829033" cy="4570526"/>
          </a:xfrm>
          <a:prstGeom prst="rect">
            <a:avLst/>
          </a:prstGeom>
          <a:noFill/>
          <a:ln>
            <a:noFill/>
          </a:ln>
        </p:spPr>
      </p:pic>
      <p:pic>
        <p:nvPicPr>
          <p:cNvPr id="2" name="Google Shape;357;p25"/>
          <p:cNvPicPr preferRelativeResize="0"/>
          <p:nvPr/>
        </p:nvPicPr>
        <p:blipFill>
          <a:blip r:embed="rId4">
            <a:extLst>
              <a:ext uri="{28A0092B-C50C-407E-A947-70E740481C1C}">
                <a14:useLocalDpi xmlns:a14="http://schemas.microsoft.com/office/drawing/2010/main" val="0"/>
              </a:ext>
            </a:extLst>
          </a:blip>
          <a:stretch>
            <a:fillRect/>
          </a:stretch>
        </p:blipFill>
        <p:spPr>
          <a:xfrm>
            <a:off x="0" y="572973"/>
            <a:ext cx="4314966" cy="4570526"/>
          </a:xfrm>
          <a:prstGeom prst="rect">
            <a:avLst/>
          </a:prstGeom>
          <a:noFill/>
          <a:ln>
            <a:noFill/>
          </a:ln>
        </p:spPr>
      </p:pic>
    </p:spTree>
    <p:extLst>
      <p:ext uri="{BB962C8B-B14F-4D97-AF65-F5344CB8AC3E}">
        <p14:creationId xmlns:p14="http://schemas.microsoft.com/office/powerpoint/2010/main" val="248895735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7"/>
          <p:cNvSpPr txBox="1">
            <a:spLocks noGrp="1"/>
          </p:cNvSpPr>
          <p:nvPr>
            <p:ph type="title"/>
          </p:nvPr>
        </p:nvSpPr>
        <p:spPr>
          <a:xfrm>
            <a:off x="1908813" y="1268226"/>
            <a:ext cx="5326373" cy="29989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US" b="1" dirty="0"/>
              <a:t>System design</a:t>
            </a:r>
            <a:br>
              <a:rPr lang="en-US" b="1" dirty="0"/>
            </a:br>
            <a:r>
              <a:rPr lang="en-US" b="1" dirty="0"/>
              <a:t/>
            </a:r>
            <a:br>
              <a:rPr lang="en-US" b="1" dirty="0"/>
            </a:br>
            <a:r>
              <a:rPr lang="en-US" b="1" dirty="0"/>
              <a:t>3- Deep Learning</a:t>
            </a:r>
            <a:endParaRPr dirty="0"/>
          </a:p>
        </p:txBody>
      </p:sp>
      <p:sp>
        <p:nvSpPr>
          <p:cNvPr id="432" name="Google Shape;432;p37"/>
          <p:cNvSpPr/>
          <p:nvPr/>
        </p:nvSpPr>
        <p:spPr>
          <a:xfrm rot="5400000" flipH="1">
            <a:off x="1475438" y="-137593"/>
            <a:ext cx="4888994" cy="4895950"/>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1"/>
                                        </p:tgtEl>
                                        <p:attrNameLst>
                                          <p:attrName>style.visibility</p:attrName>
                                        </p:attrNameLst>
                                      </p:cBhvr>
                                      <p:to>
                                        <p:strVal val="visible"/>
                                      </p:to>
                                    </p:set>
                                    <p:anim calcmode="lin" valueType="num">
                                      <p:cBhvr additive="base">
                                        <p:cTn id="7" dur="500"/>
                                        <p:tgtEl>
                                          <p:spTgt spid="43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32"/>
                                        </p:tgtEl>
                                        <p:attrNameLst>
                                          <p:attrName>style.visibility</p:attrName>
                                        </p:attrNameLst>
                                      </p:cBhvr>
                                      <p:to>
                                        <p:strVal val="visible"/>
                                      </p:to>
                                    </p:set>
                                    <p:anim calcmode="lin" valueType="num">
                                      <p:cBhvr additive="base">
                                        <p:cTn id="12" dur="500"/>
                                        <p:tgtEl>
                                          <p:spTgt spid="4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txBox="1">
            <a:spLocks noGrp="1"/>
          </p:cNvSpPr>
          <p:nvPr>
            <p:ph type="title"/>
          </p:nvPr>
        </p:nvSpPr>
        <p:spPr>
          <a:xfrm>
            <a:off x="0" y="0"/>
            <a:ext cx="9012432" cy="950641"/>
          </a:xfrm>
          <a:prstGeom prst="rect">
            <a:avLst/>
          </a:prstGeom>
          <a:noFill/>
          <a:ln>
            <a:noFill/>
          </a:ln>
        </p:spPr>
        <p:txBody>
          <a:bodyPr spcFirstLastPara="1" wrap="square" lIns="91425" tIns="91425" rIns="91425" bIns="91425" anchor="t" anchorCtr="0">
            <a:noAutofit/>
          </a:bodyPr>
          <a:lstStyle/>
          <a:p>
            <a:pPr lvl="0" algn="l"/>
            <a:r>
              <a:rPr lang="en-US" sz="3600" b="1" dirty="0">
                <a:solidFill>
                  <a:srgbClr val="2A2554"/>
                </a:solidFill>
              </a:rPr>
              <a:t>Deep Learning (Brain tumor dataset)</a:t>
            </a:r>
          </a:p>
        </p:txBody>
      </p:sp>
      <p:sp>
        <p:nvSpPr>
          <p:cNvPr id="450" name="Google Shape;450;p38"/>
          <p:cNvSpPr txBox="1"/>
          <p:nvPr/>
        </p:nvSpPr>
        <p:spPr>
          <a:xfrm>
            <a:off x="184196" y="1305262"/>
            <a:ext cx="3861531" cy="37856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Wingdings" panose="05000000000000000000" pitchFamily="2" charset="2"/>
              <a:buChar char="Ø"/>
            </a:pPr>
            <a:r>
              <a:rPr lang="en-US" sz="1600" b="1" i="0" u="none" strike="noStrike" cap="none" dirty="0">
                <a:solidFill>
                  <a:srgbClr val="2A2554"/>
                </a:solidFill>
                <a:latin typeface="Arial"/>
                <a:ea typeface="Arial"/>
                <a:cs typeface="Arial"/>
                <a:sym typeface="Arial"/>
              </a:rPr>
              <a:t>Screenshots Of Datasets </a:t>
            </a:r>
            <a:r>
              <a:rPr lang="en-US" sz="1400" b="1" i="0" u="none" strike="noStrike" cap="none" dirty="0">
                <a:solidFill>
                  <a:srgbClr val="2A2554"/>
                </a:solidFill>
                <a:latin typeface="Arial"/>
                <a:ea typeface="Arial"/>
                <a:cs typeface="Arial"/>
                <a:sym typeface="Arial"/>
              </a:rPr>
              <a:t>:</a:t>
            </a:r>
            <a:endParaRPr lang="ar-EG" sz="1400" b="1" i="0" u="none" strike="noStrike" cap="none" dirty="0">
              <a:solidFill>
                <a:srgbClr val="2A2554"/>
              </a:solidFill>
              <a:latin typeface="Arial"/>
              <a:ea typeface="Arial"/>
              <a:cs typeface="Arial"/>
              <a:sym typeface="Arial"/>
            </a:endParaRPr>
          </a:p>
          <a:p>
            <a:pPr marL="285750" marR="0" lvl="0" indent="-285750" algn="l" rtl="0">
              <a:lnSpc>
                <a:spcPct val="100000"/>
              </a:lnSpc>
              <a:spcBef>
                <a:spcPts val="0"/>
              </a:spcBef>
              <a:spcAft>
                <a:spcPts val="0"/>
              </a:spcAft>
              <a:buFont typeface="Wingdings" panose="05000000000000000000" pitchFamily="2" charset="2"/>
              <a:buChar char="Ø"/>
            </a:pPr>
            <a:endParaRPr lang="ar-EG" sz="1400" b="1" i="0" u="none" strike="noStrike" cap="none" dirty="0">
              <a:solidFill>
                <a:srgbClr val="2A2554"/>
              </a:solidFill>
              <a:latin typeface="Arial"/>
              <a:ea typeface="Arial"/>
              <a:cs typeface="Arial"/>
              <a:sym typeface="Arial"/>
            </a:endParaRPr>
          </a:p>
          <a:p>
            <a:pPr lvl="0"/>
            <a:r>
              <a:rPr lang="en-US" dirty="0">
                <a:solidFill>
                  <a:srgbClr val="2A2554"/>
                </a:solidFill>
              </a:rPr>
              <a:t>MRI brain scans used in our classification model. </a:t>
            </a:r>
          </a:p>
          <a:p>
            <a:pPr lvl="0"/>
            <a:r>
              <a:rPr lang="en-US" dirty="0">
                <a:solidFill>
                  <a:srgbClr val="2A2554"/>
                </a:solidFill>
              </a:rPr>
              <a:t>To train our brain tumor classification model, we used a labeled MRI dataset </a:t>
            </a:r>
            <a:endParaRPr lang="ar-EG" dirty="0">
              <a:solidFill>
                <a:srgbClr val="2A2554"/>
              </a:solidFill>
            </a:endParaRPr>
          </a:p>
          <a:p>
            <a:pPr lvl="0"/>
            <a:r>
              <a:rPr lang="en-US" b="1" dirty="0">
                <a:solidFill>
                  <a:srgbClr val="2A2554"/>
                </a:solidFill>
              </a:rPr>
              <a:t>containing four classes:</a:t>
            </a:r>
          </a:p>
          <a:p>
            <a:pPr marL="171450" lvl="0" indent="-171450">
              <a:buFont typeface="Wingdings" panose="05000000000000000000" pitchFamily="2" charset="2"/>
              <a:buChar char="Ø"/>
            </a:pPr>
            <a:r>
              <a:rPr lang="en-US" dirty="0">
                <a:solidFill>
                  <a:srgbClr val="2A2554"/>
                </a:solidFill>
              </a:rPr>
              <a:t>Pituitary </a:t>
            </a:r>
          </a:p>
          <a:p>
            <a:pPr marL="171450" lvl="0" indent="-171450">
              <a:buFont typeface="Wingdings" panose="05000000000000000000" pitchFamily="2" charset="2"/>
              <a:buChar char="Ø"/>
            </a:pPr>
            <a:r>
              <a:rPr lang="en-US" dirty="0">
                <a:solidFill>
                  <a:srgbClr val="2A2554"/>
                </a:solidFill>
              </a:rPr>
              <a:t>No Tumor </a:t>
            </a:r>
          </a:p>
          <a:p>
            <a:pPr marL="171450" lvl="0" indent="-171450">
              <a:buFont typeface="Wingdings" panose="05000000000000000000" pitchFamily="2" charset="2"/>
              <a:buChar char="Ø"/>
            </a:pPr>
            <a:r>
              <a:rPr lang="en-US" dirty="0">
                <a:solidFill>
                  <a:srgbClr val="2A2554"/>
                </a:solidFill>
              </a:rPr>
              <a:t>Meningioma </a:t>
            </a:r>
          </a:p>
          <a:p>
            <a:pPr marL="171450" lvl="0" indent="-171450">
              <a:buFont typeface="Wingdings" panose="05000000000000000000" pitchFamily="2" charset="2"/>
              <a:buChar char="Ø"/>
            </a:pPr>
            <a:r>
              <a:rPr lang="en-US" dirty="0">
                <a:solidFill>
                  <a:srgbClr val="2A2554"/>
                </a:solidFill>
              </a:rPr>
              <a:t>Glioma</a:t>
            </a:r>
            <a:endParaRPr lang="ar-EG" dirty="0">
              <a:solidFill>
                <a:srgbClr val="2A2554"/>
              </a:solidFill>
            </a:endParaRPr>
          </a:p>
          <a:p>
            <a:pPr marL="171450" lvl="0" indent="-171450">
              <a:buFont typeface="Wingdings" panose="05000000000000000000" pitchFamily="2" charset="2"/>
              <a:buChar char="Ø"/>
            </a:pPr>
            <a:endParaRPr lang="ar-EG" dirty="0">
              <a:solidFill>
                <a:srgbClr val="2A2554"/>
              </a:solidFill>
            </a:endParaRPr>
          </a:p>
          <a:p>
            <a:pPr lvl="0"/>
            <a:r>
              <a:rPr lang="en-US" dirty="0">
                <a:solidFill>
                  <a:srgbClr val="2A2554"/>
                </a:solidFill>
              </a:rPr>
              <a:t>The data is relatively balanced across all classes, which helps the model learn effectively and avoid bias toward any specific category.</a:t>
            </a:r>
          </a:p>
          <a:p>
            <a:pPr marL="171450" lvl="0" indent="-171450">
              <a:buFont typeface="Wingdings" panose="05000000000000000000" pitchFamily="2" charset="2"/>
              <a:buChar char="Ø"/>
            </a:pPr>
            <a:endParaRPr i="0" u="none" strike="noStrike" cap="none" dirty="0">
              <a:solidFill>
                <a:srgbClr val="2A2554"/>
              </a:solidFill>
              <a:sym typeface="Arial"/>
            </a:endParaRPr>
          </a:p>
        </p:txBody>
      </p:sp>
      <p:pic>
        <p:nvPicPr>
          <p:cNvPr id="451" name="Google Shape;451;p38"/>
          <p:cNvPicPr preferRelativeResize="0"/>
          <p:nvPr/>
        </p:nvPicPr>
        <p:blipFill>
          <a:blip r:embed="rId3">
            <a:extLst>
              <a:ext uri="{28A0092B-C50C-407E-A947-70E740481C1C}">
                <a14:useLocalDpi xmlns:a14="http://schemas.microsoft.com/office/drawing/2010/main" val="0"/>
              </a:ext>
            </a:extLst>
          </a:blip>
          <a:stretch>
            <a:fillRect/>
          </a:stretch>
        </p:blipFill>
        <p:spPr>
          <a:xfrm>
            <a:off x="4322021" y="950641"/>
            <a:ext cx="4821979" cy="40094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1000"/>
                                        <p:tgtEl>
                                          <p:spTgt spid="44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anim calcmode="lin" valueType="num">
                                      <p:cBhvr additive="base">
                                        <p:cTn id="15" dur="500"/>
                                        <p:tgtEl>
                                          <p:spTgt spid="4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5" descr="A diagram of a hospital&#10;&#10;Description automatically generated"/>
          <p:cNvPicPr preferRelativeResize="0"/>
          <p:nvPr/>
        </p:nvPicPr>
        <p:blipFill rotWithShape="1">
          <a:blip r:embed="rId3">
            <a:alphaModFix/>
          </a:blip>
          <a:srcRect/>
          <a:stretch/>
        </p:blipFill>
        <p:spPr>
          <a:xfrm>
            <a:off x="5793585" y="1182423"/>
            <a:ext cx="2656930" cy="3150302"/>
          </a:xfrm>
          <a:prstGeom prst="rect">
            <a:avLst/>
          </a:prstGeom>
          <a:noFill/>
          <a:ln>
            <a:noFill/>
          </a:ln>
        </p:spPr>
      </p:pic>
      <p:sp>
        <p:nvSpPr>
          <p:cNvPr id="195" name="Google Shape;195;p5"/>
          <p:cNvSpPr txBox="1">
            <a:spLocks noGrp="1"/>
          </p:cNvSpPr>
          <p:nvPr>
            <p:ph type="title"/>
          </p:nvPr>
        </p:nvSpPr>
        <p:spPr>
          <a:xfrm>
            <a:off x="956201" y="780503"/>
            <a:ext cx="4155300" cy="64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US"/>
              <a:t>INTRODUCTION</a:t>
            </a:r>
            <a:endParaRPr/>
          </a:p>
        </p:txBody>
      </p:sp>
      <p:sp>
        <p:nvSpPr>
          <p:cNvPr id="196" name="Google Shape;196;p5"/>
          <p:cNvSpPr txBox="1">
            <a:spLocks noGrp="1"/>
          </p:cNvSpPr>
          <p:nvPr>
            <p:ph type="subTitle" idx="1"/>
          </p:nvPr>
        </p:nvSpPr>
        <p:spPr>
          <a:xfrm>
            <a:off x="539349" y="1423103"/>
            <a:ext cx="5130793" cy="3012124"/>
          </a:xfrm>
          <a:prstGeom prst="rect">
            <a:avLst/>
          </a:prstGeom>
          <a:noFill/>
          <a:ln>
            <a:noFill/>
          </a:ln>
        </p:spPr>
        <p:txBody>
          <a:bodyPr spcFirstLastPara="1" wrap="square" lIns="91425" tIns="91425" rIns="91425" bIns="91425" anchor="t" anchorCtr="0">
            <a:noAutofit/>
          </a:bodyPr>
          <a:lstStyle/>
          <a:p>
            <a:pPr marL="482600" lvl="0" indent="-342900" algn="just" rtl="0">
              <a:lnSpc>
                <a:spcPct val="100000"/>
              </a:lnSpc>
              <a:spcBef>
                <a:spcPts val="0"/>
              </a:spcBef>
              <a:spcAft>
                <a:spcPts val="0"/>
              </a:spcAft>
              <a:buSzPts val="1400"/>
              <a:buFont typeface="Arial"/>
              <a:buAutoNum type="arabicPeriod"/>
            </a:pPr>
            <a:r>
              <a:rPr lang="en-US" dirty="0"/>
              <a:t>Streamlines and organizes hospital processes and activities</a:t>
            </a:r>
            <a:endParaRPr dirty="0"/>
          </a:p>
          <a:p>
            <a:pPr marL="914400" lvl="1" indent="-317500" algn="just" rtl="0">
              <a:lnSpc>
                <a:spcPct val="100000"/>
              </a:lnSpc>
              <a:spcBef>
                <a:spcPts val="0"/>
              </a:spcBef>
              <a:spcAft>
                <a:spcPts val="0"/>
              </a:spcAft>
              <a:buSzPts val="1400"/>
              <a:buFont typeface="Arial"/>
              <a:buChar char="•"/>
            </a:pPr>
            <a:r>
              <a:rPr lang="en-US" dirty="0"/>
              <a:t>Patient management</a:t>
            </a:r>
            <a:endParaRPr dirty="0"/>
          </a:p>
          <a:p>
            <a:pPr marL="914400" lvl="1" indent="-317500" algn="just" rtl="0">
              <a:lnSpc>
                <a:spcPct val="100000"/>
              </a:lnSpc>
              <a:spcBef>
                <a:spcPts val="0"/>
              </a:spcBef>
              <a:spcAft>
                <a:spcPts val="0"/>
              </a:spcAft>
              <a:buSzPts val="1400"/>
              <a:buFont typeface="Arial"/>
              <a:buChar char="•"/>
            </a:pPr>
            <a:r>
              <a:rPr lang="en-US" dirty="0"/>
              <a:t>Medical record keeping</a:t>
            </a:r>
            <a:endParaRPr dirty="0"/>
          </a:p>
          <a:p>
            <a:pPr marL="914400" lvl="1" indent="-317500" algn="just" rtl="0">
              <a:lnSpc>
                <a:spcPct val="100000"/>
              </a:lnSpc>
              <a:spcBef>
                <a:spcPts val="0"/>
              </a:spcBef>
              <a:spcAft>
                <a:spcPts val="0"/>
              </a:spcAft>
              <a:buSzPts val="1400"/>
              <a:buFont typeface="Arial"/>
              <a:buChar char="•"/>
            </a:pPr>
            <a:r>
              <a:rPr lang="en-US" dirty="0"/>
              <a:t>Doctor scheduling</a:t>
            </a:r>
            <a:endParaRPr dirty="0"/>
          </a:p>
          <a:p>
            <a:pPr marL="914400" lvl="1" indent="-317500" algn="just" rtl="0">
              <a:lnSpc>
                <a:spcPct val="100000"/>
              </a:lnSpc>
              <a:spcBef>
                <a:spcPts val="0"/>
              </a:spcBef>
              <a:spcAft>
                <a:spcPts val="0"/>
              </a:spcAft>
              <a:buSzPts val="1400"/>
              <a:buFont typeface="Arial"/>
              <a:buChar char="•"/>
            </a:pPr>
            <a:r>
              <a:rPr lang="en-US" dirty="0"/>
              <a:t>Administration of human resources</a:t>
            </a:r>
            <a:endParaRPr dirty="0"/>
          </a:p>
          <a:p>
            <a:pPr marL="914400" lvl="1" indent="-317500" algn="just" rtl="0">
              <a:lnSpc>
                <a:spcPct val="100000"/>
              </a:lnSpc>
              <a:spcBef>
                <a:spcPts val="0"/>
              </a:spcBef>
              <a:spcAft>
                <a:spcPts val="0"/>
              </a:spcAft>
              <a:buSzPts val="1400"/>
              <a:buFont typeface="Arial"/>
              <a:buChar char="•"/>
            </a:pPr>
            <a:r>
              <a:rPr lang="en-US" dirty="0"/>
              <a:t>Financial management</a:t>
            </a:r>
            <a:endParaRPr dirty="0"/>
          </a:p>
          <a:p>
            <a:pPr marL="914400" lvl="1" indent="-317500" algn="just" rtl="0">
              <a:lnSpc>
                <a:spcPct val="100000"/>
              </a:lnSpc>
              <a:spcBef>
                <a:spcPts val="0"/>
              </a:spcBef>
              <a:spcAft>
                <a:spcPts val="0"/>
              </a:spcAft>
              <a:buSzPts val="1400"/>
              <a:buFont typeface="Arial"/>
              <a:buChar char="•"/>
            </a:pPr>
            <a:r>
              <a:rPr lang="en-US" dirty="0"/>
              <a:t>The project revolves around two diseases</a:t>
            </a:r>
            <a:endParaRPr dirty="0"/>
          </a:p>
          <a:p>
            <a:pPr marL="596900" lvl="1" indent="0" algn="just" rtl="0">
              <a:lnSpc>
                <a:spcPct val="100000"/>
              </a:lnSpc>
              <a:spcBef>
                <a:spcPts val="0"/>
              </a:spcBef>
              <a:spcAft>
                <a:spcPts val="0"/>
              </a:spcAft>
              <a:buSzPts val="1400"/>
              <a:buNone/>
            </a:pPr>
            <a:r>
              <a:rPr lang="en-US" dirty="0"/>
              <a:t>  	Brain tumor and skin cancer.</a:t>
            </a:r>
            <a:endParaRPr dirty="0"/>
          </a:p>
          <a:p>
            <a:pPr marL="914400" lvl="1" indent="-228600" algn="just" rtl="0">
              <a:lnSpc>
                <a:spcPct val="100000"/>
              </a:lnSpc>
              <a:spcBef>
                <a:spcPts val="0"/>
              </a:spcBef>
              <a:spcAft>
                <a:spcPts val="0"/>
              </a:spcAft>
              <a:buSzPts val="1400"/>
              <a:buFont typeface="Arial"/>
              <a:buNone/>
            </a:pPr>
            <a:endParaRPr dirty="0"/>
          </a:p>
          <a:p>
            <a:pPr marL="482600" lvl="0" indent="-342900" algn="just" rtl="0">
              <a:lnSpc>
                <a:spcPct val="100000"/>
              </a:lnSpc>
              <a:spcBef>
                <a:spcPts val="0"/>
              </a:spcBef>
              <a:spcAft>
                <a:spcPts val="0"/>
              </a:spcAft>
              <a:buSzPts val="1400"/>
              <a:buFont typeface="Arial"/>
              <a:buAutoNum type="arabicPeriod"/>
            </a:pPr>
            <a:r>
              <a:rPr lang="en-US" dirty="0"/>
              <a:t>Aims to provide an efficient and secure environment</a:t>
            </a:r>
            <a:endParaRPr dirty="0"/>
          </a:p>
          <a:p>
            <a:pPr marL="914400" lvl="1" indent="-317500" algn="just" rtl="0">
              <a:lnSpc>
                <a:spcPct val="100000"/>
              </a:lnSpc>
              <a:spcBef>
                <a:spcPts val="0"/>
              </a:spcBef>
              <a:spcAft>
                <a:spcPts val="0"/>
              </a:spcAft>
              <a:buSzPts val="1400"/>
              <a:buFont typeface="Arial"/>
              <a:buChar char="•"/>
            </a:pPr>
            <a:r>
              <a:rPr lang="en-US" dirty="0"/>
              <a:t>Enhances healthcare delivery</a:t>
            </a:r>
            <a:endParaRPr dirty="0"/>
          </a:p>
          <a:p>
            <a:pPr marL="914400" lvl="1" indent="-317500" algn="just" rtl="0">
              <a:lnSpc>
                <a:spcPct val="100000"/>
              </a:lnSpc>
              <a:spcBef>
                <a:spcPts val="0"/>
              </a:spcBef>
              <a:spcAft>
                <a:spcPts val="0"/>
              </a:spcAft>
              <a:buSzPts val="1400"/>
              <a:buFont typeface="Arial"/>
              <a:buChar char="•"/>
            </a:pPr>
            <a:r>
              <a:rPr lang="en-US" dirty="0"/>
              <a:t>Ensures timely access to critical information and data</a:t>
            </a:r>
            <a:endParaRPr dirty="0"/>
          </a:p>
          <a:p>
            <a:pPr marL="914400" lvl="1" indent="-228600" algn="just" rtl="0">
              <a:lnSpc>
                <a:spcPct val="100000"/>
              </a:lnSpc>
              <a:spcBef>
                <a:spcPts val="0"/>
              </a:spcBef>
              <a:spcAft>
                <a:spcPts val="0"/>
              </a:spcAft>
              <a:buSzPts val="1400"/>
              <a:buFont typeface="Arial"/>
              <a:buNone/>
            </a:pPr>
            <a:endParaRPr dirty="0"/>
          </a:p>
          <a:p>
            <a:pPr marL="457200" lvl="0" indent="-317500" algn="just" rtl="0">
              <a:lnSpc>
                <a:spcPct val="100000"/>
              </a:lnSpc>
              <a:spcBef>
                <a:spcPts val="0"/>
              </a:spcBef>
              <a:spcAft>
                <a:spcPts val="0"/>
              </a:spcAft>
              <a:buSzPts val="1400"/>
              <a:buNone/>
            </a:pPr>
            <a:endParaRPr dirty="0">
              <a:solidFill>
                <a:srgbClr val="2A2554"/>
              </a:solidFill>
            </a:endParaRPr>
          </a:p>
          <a:p>
            <a:pPr marL="914400" lvl="1" indent="-228600" algn="just" rtl="0">
              <a:lnSpc>
                <a:spcPct val="100000"/>
              </a:lnSpc>
              <a:spcBef>
                <a:spcPts val="0"/>
              </a:spcBef>
              <a:spcAft>
                <a:spcPts val="0"/>
              </a:spcAft>
              <a:buSzPts val="1400"/>
              <a:buFont typeface="Arial"/>
              <a:buNone/>
            </a:pPr>
            <a:endParaRPr dirty="0"/>
          </a:p>
        </p:txBody>
      </p:sp>
      <p:sp>
        <p:nvSpPr>
          <p:cNvPr id="197" name="Google Shape;197;p5"/>
          <p:cNvSpPr/>
          <p:nvPr/>
        </p:nvSpPr>
        <p:spPr>
          <a:xfrm>
            <a:off x="5513449" y="4611475"/>
            <a:ext cx="1176775" cy="532025"/>
          </a:xfrm>
          <a:custGeom>
            <a:avLst/>
            <a:gdLst/>
            <a:ahLst/>
            <a:cxnLst/>
            <a:rect l="l" t="t" r="r" b="b"/>
            <a:pathLst>
              <a:path w="47071" h="21281" extrusionOk="0">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
          <p:cNvSpPr/>
          <p:nvPr/>
        </p:nvSpPr>
        <p:spPr>
          <a:xfrm rot="-5400000">
            <a:off x="5402405" y="1367388"/>
            <a:ext cx="3315847" cy="2780373"/>
          </a:xfrm>
          <a:custGeom>
            <a:avLst/>
            <a:gdLst/>
            <a:ahLst/>
            <a:cxnLst/>
            <a:rect l="l" t="t" r="r" b="b"/>
            <a:pathLst>
              <a:path w="67512" h="83150" extrusionOk="0">
                <a:moveTo>
                  <a:pt x="28155" y="1271"/>
                </a:moveTo>
                <a:cubicBezTo>
                  <a:pt x="30022" y="1271"/>
                  <a:pt x="31947" y="1606"/>
                  <a:pt x="33917" y="2348"/>
                </a:cubicBezTo>
                <a:cubicBezTo>
                  <a:pt x="41803" y="4976"/>
                  <a:pt x="48508" y="11346"/>
                  <a:pt x="54369" y="16992"/>
                </a:cubicBezTo>
                <a:cubicBezTo>
                  <a:pt x="58848" y="21405"/>
                  <a:pt x="64159" y="26206"/>
                  <a:pt x="65272" y="32643"/>
                </a:cubicBezTo>
                <a:cubicBezTo>
                  <a:pt x="66720" y="40904"/>
                  <a:pt x="62590" y="49622"/>
                  <a:pt x="58902" y="56716"/>
                </a:cubicBezTo>
                <a:cubicBezTo>
                  <a:pt x="53430" y="66841"/>
                  <a:pt x="44981" y="77396"/>
                  <a:pt x="33582" y="80977"/>
                </a:cubicBezTo>
                <a:cubicBezTo>
                  <a:pt x="31484" y="81633"/>
                  <a:pt x="29475" y="81937"/>
                  <a:pt x="27559" y="81937"/>
                </a:cubicBezTo>
                <a:cubicBezTo>
                  <a:pt x="19372" y="81937"/>
                  <a:pt x="12894" y="76373"/>
                  <a:pt x="8503" y="68907"/>
                </a:cubicBezTo>
                <a:cubicBezTo>
                  <a:pt x="7940" y="67901"/>
                  <a:pt x="7376" y="66841"/>
                  <a:pt x="6934" y="65715"/>
                </a:cubicBezTo>
                <a:cubicBezTo>
                  <a:pt x="6880" y="65715"/>
                  <a:pt x="6880" y="65661"/>
                  <a:pt x="6880" y="65608"/>
                </a:cubicBezTo>
                <a:cubicBezTo>
                  <a:pt x="3688" y="57950"/>
                  <a:pt x="2186" y="48951"/>
                  <a:pt x="1958" y="41468"/>
                </a:cubicBezTo>
                <a:cubicBezTo>
                  <a:pt x="1958" y="39349"/>
                  <a:pt x="2066" y="37163"/>
                  <a:pt x="2240" y="35097"/>
                </a:cubicBezTo>
                <a:cubicBezTo>
                  <a:pt x="2468" y="33032"/>
                  <a:pt x="2803" y="30967"/>
                  <a:pt x="3192" y="28955"/>
                </a:cubicBezTo>
                <a:cubicBezTo>
                  <a:pt x="4587" y="23081"/>
                  <a:pt x="7041" y="16711"/>
                  <a:pt x="10622" y="11521"/>
                </a:cubicBezTo>
                <a:cubicBezTo>
                  <a:pt x="11400" y="10448"/>
                  <a:pt x="12298" y="9388"/>
                  <a:pt x="13250" y="8383"/>
                </a:cubicBezTo>
                <a:cubicBezTo>
                  <a:pt x="17484" y="4280"/>
                  <a:pt x="22561" y="1271"/>
                  <a:pt x="28155" y="1271"/>
                </a:cubicBezTo>
                <a:close/>
                <a:moveTo>
                  <a:pt x="0" y="1"/>
                </a:moveTo>
                <a:lnTo>
                  <a:pt x="0" y="83149"/>
                </a:lnTo>
                <a:lnTo>
                  <a:pt x="67512" y="83149"/>
                </a:lnTo>
                <a:lnTo>
                  <a:pt x="6751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
          <p:cNvSpPr/>
          <p:nvPr/>
        </p:nvSpPr>
        <p:spPr>
          <a:xfrm rot="-5400000">
            <a:off x="5039257" y="903675"/>
            <a:ext cx="4165585" cy="3217200"/>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 calcmode="lin" valueType="num">
                                      <p:cBhvr additive="base">
                                        <p:cTn id="7" dur="1000"/>
                                        <p:tgtEl>
                                          <p:spTgt spid="19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10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2000"/>
                                        <p:tgtEl>
                                          <p:spTgt spid="198"/>
                                        </p:tgtEl>
                                      </p:cBhvr>
                                    </p:animEffect>
                                  </p:childTnLst>
                                </p:cTn>
                              </p:par>
                              <p:par>
                                <p:cTn id="16" presetID="10" presetClass="entr" presetSubtype="0" fill="hold" nodeType="withEffect">
                                  <p:stCondLst>
                                    <p:cond delay="0"/>
                                  </p:stCondLst>
                                  <p:childTnLst>
                                    <p:set>
                                      <p:cBhvr>
                                        <p:cTn id="17" dur="1" fill="hold">
                                          <p:stCondLst>
                                            <p:cond delay="0"/>
                                          </p:stCondLst>
                                        </p:cTn>
                                        <p:tgtEl>
                                          <p:spTgt spid="199"/>
                                        </p:tgtEl>
                                        <p:attrNameLst>
                                          <p:attrName>style.visibility</p:attrName>
                                        </p:attrNameLst>
                                      </p:cBhvr>
                                      <p:to>
                                        <p:strVal val="visible"/>
                                      </p:to>
                                    </p:set>
                                    <p:animEffect transition="in" filter="fade">
                                      <p:cBhvr>
                                        <p:cTn id="18" dur="2000"/>
                                        <p:tgtEl>
                                          <p:spTgt spid="199"/>
                                        </p:tgtEl>
                                      </p:cBhvr>
                                    </p:animEffect>
                                  </p:childTnLst>
                                </p:cTn>
                              </p:par>
                              <p:par>
                                <p:cTn id="19" presetID="10" presetClass="entr" presetSubtype="0" fill="hold" nodeType="with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2000"/>
                                        <p:tgtEl>
                                          <p:spTgt spid="197"/>
                                        </p:tgtEl>
                                      </p:cBhvr>
                                    </p:animEffect>
                                  </p:childTnLst>
                                </p:cTn>
                              </p:par>
                              <p:par>
                                <p:cTn id="22" presetID="10" presetClass="entr" presetSubtype="0" fill="hold" nodeType="withEffect">
                                  <p:stCondLst>
                                    <p:cond delay="0"/>
                                  </p:stCondLst>
                                  <p:childTnLst>
                                    <p:set>
                                      <p:cBhvr>
                                        <p:cTn id="23" dur="1" fill="hold">
                                          <p:stCondLst>
                                            <p:cond delay="0"/>
                                          </p:stCondLst>
                                        </p:cTn>
                                        <p:tgtEl>
                                          <p:spTgt spid="194"/>
                                        </p:tgtEl>
                                        <p:attrNameLst>
                                          <p:attrName>style.visibility</p:attrName>
                                        </p:attrNameLst>
                                      </p:cBhvr>
                                      <p:to>
                                        <p:strVal val="visible"/>
                                      </p:to>
                                    </p:set>
                                    <p:animEffect transition="in" filter="fade">
                                      <p:cBhvr>
                                        <p:cTn id="24" dur="2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txBox="1">
            <a:spLocks noGrp="1"/>
          </p:cNvSpPr>
          <p:nvPr>
            <p:ph type="title"/>
          </p:nvPr>
        </p:nvSpPr>
        <p:spPr>
          <a:xfrm>
            <a:off x="0" y="0"/>
            <a:ext cx="9328196" cy="950641"/>
          </a:xfrm>
          <a:prstGeom prst="rect">
            <a:avLst/>
          </a:prstGeom>
          <a:noFill/>
          <a:ln>
            <a:noFill/>
          </a:ln>
        </p:spPr>
        <p:txBody>
          <a:bodyPr spcFirstLastPara="1" wrap="square" lIns="91425" tIns="91425" rIns="91425" bIns="91425" anchor="t" anchorCtr="0">
            <a:noAutofit/>
          </a:bodyPr>
          <a:lstStyle/>
          <a:p>
            <a:pPr lvl="0" algn="l"/>
            <a:r>
              <a:rPr lang="en-US" sz="3600" b="1" dirty="0">
                <a:solidFill>
                  <a:srgbClr val="2A2554"/>
                </a:solidFill>
              </a:rPr>
              <a:t>Deep Learning (Dataset Distribution)</a:t>
            </a:r>
          </a:p>
        </p:txBody>
      </p:sp>
      <p:pic>
        <p:nvPicPr>
          <p:cNvPr id="451" name="Google Shape;451;p38"/>
          <p:cNvPicPr preferRelativeResize="0"/>
          <p:nvPr/>
        </p:nvPicPr>
        <p:blipFill>
          <a:blip r:embed="rId3">
            <a:extLst>
              <a:ext uri="{28A0092B-C50C-407E-A947-70E740481C1C}">
                <a14:useLocalDpi xmlns:a14="http://schemas.microsoft.com/office/drawing/2010/main" val="0"/>
              </a:ext>
            </a:extLst>
          </a:blip>
          <a:stretch>
            <a:fillRect/>
          </a:stretch>
        </p:blipFill>
        <p:spPr>
          <a:xfrm>
            <a:off x="4447014" y="791085"/>
            <a:ext cx="4696988" cy="2197191"/>
          </a:xfrm>
          <a:prstGeom prst="rect">
            <a:avLst/>
          </a:prstGeom>
          <a:noFill/>
          <a:ln>
            <a:noFill/>
          </a:ln>
        </p:spPr>
      </p:pic>
      <p:pic>
        <p:nvPicPr>
          <p:cNvPr id="452" name="Google Shape;452;p38"/>
          <p:cNvPicPr preferRelativeResize="0"/>
          <p:nvPr/>
        </p:nvPicPr>
        <p:blipFill>
          <a:blip r:embed="rId4">
            <a:extLst>
              <a:ext uri="{28A0092B-C50C-407E-A947-70E740481C1C}">
                <a14:useLocalDpi xmlns:a14="http://schemas.microsoft.com/office/drawing/2010/main" val="0"/>
              </a:ext>
            </a:extLst>
          </a:blip>
          <a:stretch>
            <a:fillRect/>
          </a:stretch>
        </p:blipFill>
        <p:spPr>
          <a:xfrm>
            <a:off x="4447012" y="2881347"/>
            <a:ext cx="4696990" cy="2262153"/>
          </a:xfrm>
          <a:prstGeom prst="rect">
            <a:avLst/>
          </a:prstGeom>
          <a:noFill/>
          <a:ln>
            <a:noFill/>
          </a:ln>
        </p:spPr>
      </p:pic>
      <p:sp>
        <p:nvSpPr>
          <p:cNvPr id="6" name="Google Shape;441;g32f9475a2b2_5_0"/>
          <p:cNvSpPr txBox="1"/>
          <p:nvPr/>
        </p:nvSpPr>
        <p:spPr>
          <a:xfrm>
            <a:off x="59205" y="950641"/>
            <a:ext cx="2751720" cy="3631733"/>
          </a:xfrm>
          <a:prstGeom prst="rect">
            <a:avLst/>
          </a:prstGeom>
          <a:noFill/>
          <a:ln>
            <a:noFill/>
          </a:ln>
        </p:spPr>
        <p:txBody>
          <a:bodyPr spcFirstLastPara="1" wrap="square" lIns="91425" tIns="91425" rIns="91425" bIns="91425" anchor="t" anchorCtr="0">
            <a:spAutoFit/>
          </a:bodyPr>
          <a:lstStyle/>
          <a:p>
            <a:pPr marL="285750" indent="-285750">
              <a:buFont typeface="Wingdings" panose="05000000000000000000" pitchFamily="2" charset="2"/>
              <a:buChar char="Ø"/>
            </a:pPr>
            <a:r>
              <a:rPr lang="en-US" dirty="0"/>
              <a:t>Training Set (5,712 images)</a:t>
            </a:r>
          </a:p>
          <a:p>
            <a:r>
              <a:rPr lang="en-US" dirty="0"/>
              <a:t>      Glioma: 1,321</a:t>
            </a:r>
          </a:p>
          <a:p>
            <a:r>
              <a:rPr lang="en-US" dirty="0"/>
              <a:t>      Meningioma: 1,339</a:t>
            </a:r>
          </a:p>
          <a:p>
            <a:r>
              <a:rPr lang="en-US" dirty="0"/>
              <a:t>      Pituitary Tumor: 1,457</a:t>
            </a:r>
          </a:p>
          <a:p>
            <a:r>
              <a:rPr lang="en-US" dirty="0"/>
              <a:t>      No Tumor: 1,595</a:t>
            </a:r>
          </a:p>
          <a:p>
            <a:endParaRPr lang="en-US" dirty="0"/>
          </a:p>
          <a:p>
            <a:endParaRPr lang="en-US" dirty="0"/>
          </a:p>
          <a:p>
            <a:endParaRPr lang="en-US" dirty="0"/>
          </a:p>
          <a:p>
            <a:endParaRPr lang="en-US" dirty="0"/>
          </a:p>
          <a:p>
            <a:endParaRPr lang="en-US" dirty="0"/>
          </a:p>
          <a:p>
            <a:endParaRPr lang="en-US" dirty="0"/>
          </a:p>
          <a:p>
            <a:pPr marL="285750" indent="-285750">
              <a:buFont typeface="Wingdings" panose="05000000000000000000" pitchFamily="2" charset="2"/>
              <a:buChar char="Ø"/>
            </a:pPr>
            <a:r>
              <a:rPr lang="en-US" dirty="0"/>
              <a:t>Testing Set (1,311 images)</a:t>
            </a:r>
          </a:p>
          <a:p>
            <a:r>
              <a:rPr lang="en-US" dirty="0"/>
              <a:t>      Glioma: 300</a:t>
            </a:r>
          </a:p>
          <a:p>
            <a:r>
              <a:rPr lang="en-US" dirty="0"/>
              <a:t>      Meningioma: 306</a:t>
            </a:r>
          </a:p>
          <a:p>
            <a:r>
              <a:rPr lang="en-US" dirty="0"/>
              <a:t>      Pituitary Tumor: 300</a:t>
            </a:r>
          </a:p>
          <a:p>
            <a:r>
              <a:rPr lang="en-US" dirty="0"/>
              <a:t>      No Tumor: 405</a:t>
            </a:r>
          </a:p>
        </p:txBody>
      </p:sp>
    </p:spTree>
    <p:extLst>
      <p:ext uri="{BB962C8B-B14F-4D97-AF65-F5344CB8AC3E}">
        <p14:creationId xmlns:p14="http://schemas.microsoft.com/office/powerpoint/2010/main" val="23303357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1000"/>
                                        <p:tgtEl>
                                          <p:spTgt spid="44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51"/>
                                        </p:tgtEl>
                                        <p:attrNameLst>
                                          <p:attrName>style.visibility</p:attrName>
                                        </p:attrNameLst>
                                      </p:cBhvr>
                                      <p:to>
                                        <p:strVal val="visible"/>
                                      </p:to>
                                    </p:set>
                                    <p:anim calcmode="lin" valueType="num">
                                      <p:cBhvr additive="base">
                                        <p:cTn id="12" dur="500"/>
                                        <p:tgtEl>
                                          <p:spTgt spid="451"/>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52"/>
                                        </p:tgtEl>
                                        <p:attrNameLst>
                                          <p:attrName>style.visibility</p:attrName>
                                        </p:attrNameLst>
                                      </p:cBhvr>
                                      <p:to>
                                        <p:strVal val="visible"/>
                                      </p:to>
                                    </p:set>
                                    <p:anim calcmode="lin" valueType="num">
                                      <p:cBhvr additive="base">
                                        <p:cTn id="15" dur="500"/>
                                        <p:tgtEl>
                                          <p:spTgt spid="4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txBox="1">
            <a:spLocks noGrp="1"/>
          </p:cNvSpPr>
          <p:nvPr>
            <p:ph type="title"/>
          </p:nvPr>
        </p:nvSpPr>
        <p:spPr>
          <a:xfrm>
            <a:off x="-102442" y="-59206"/>
            <a:ext cx="9088560" cy="848616"/>
          </a:xfrm>
          <a:prstGeom prst="rect">
            <a:avLst/>
          </a:prstGeom>
          <a:noFill/>
          <a:ln>
            <a:noFill/>
          </a:ln>
        </p:spPr>
        <p:txBody>
          <a:bodyPr spcFirstLastPara="1" wrap="square" lIns="91425" tIns="91425" rIns="91425" bIns="91425" anchor="t" anchorCtr="0">
            <a:noAutofit/>
          </a:bodyPr>
          <a:lstStyle/>
          <a:p>
            <a:pPr algn="l"/>
            <a:r>
              <a:rPr lang="en-US" sz="3600" b="1" dirty="0"/>
              <a:t>Data Augmentation and Accuracy Results</a:t>
            </a:r>
            <a:endParaRPr lang="en-US" sz="3600" b="1" dirty="0">
              <a:solidFill>
                <a:srgbClr val="2A2554"/>
              </a:solidFill>
            </a:endParaRPr>
          </a:p>
        </p:txBody>
      </p:sp>
      <p:pic>
        <p:nvPicPr>
          <p:cNvPr id="5" name="Google Shape;451;p38"/>
          <p:cNvPicPr preferRelativeResize="0"/>
          <p:nvPr/>
        </p:nvPicPr>
        <p:blipFill>
          <a:blip r:embed="rId3">
            <a:extLst>
              <a:ext uri="{28A0092B-C50C-407E-A947-70E740481C1C}">
                <a14:useLocalDpi xmlns:a14="http://schemas.microsoft.com/office/drawing/2010/main" val="0"/>
              </a:ext>
            </a:extLst>
          </a:blip>
          <a:stretch>
            <a:fillRect/>
          </a:stretch>
        </p:blipFill>
        <p:spPr>
          <a:xfrm>
            <a:off x="4509982" y="2319900"/>
            <a:ext cx="4532529" cy="2621180"/>
          </a:xfrm>
          <a:prstGeom prst="rect">
            <a:avLst/>
          </a:prstGeom>
          <a:noFill/>
          <a:ln>
            <a:noFill/>
          </a:ln>
        </p:spPr>
      </p:pic>
      <p:sp>
        <p:nvSpPr>
          <p:cNvPr id="6" name="Subtitle 1"/>
          <p:cNvSpPr txBox="1">
            <a:spLocks/>
          </p:cNvSpPr>
          <p:nvPr/>
        </p:nvSpPr>
        <p:spPr>
          <a:xfrm>
            <a:off x="-102442" y="2704417"/>
            <a:ext cx="4509982" cy="22366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139700" indent="0"/>
            <a:endParaRPr lang="en-US" b="1" i="1" dirty="0"/>
          </a:p>
          <a:p>
            <a:pPr marL="139700" indent="0"/>
            <a:r>
              <a:rPr lang="en-US" sz="1600" dirty="0"/>
              <a:t>The model achieved excellent performance with a training accuracy of 98.34%, </a:t>
            </a:r>
          </a:p>
          <a:p>
            <a:pPr marL="139700" indent="0"/>
            <a:r>
              <a:rPr lang="en-US" sz="1600" dirty="0"/>
              <a:t>validation accuracy of 97.99%, </a:t>
            </a:r>
          </a:p>
          <a:p>
            <a:pPr marL="139700" indent="0"/>
            <a:r>
              <a:rPr lang="en-US" sz="1600" dirty="0"/>
              <a:t>and test accuracy of 98.02%, </a:t>
            </a:r>
          </a:p>
          <a:p>
            <a:pPr marL="139700" indent="0"/>
            <a:r>
              <a:rPr lang="en-US" sz="1600" dirty="0"/>
              <a:t>indicating strong generalization and reliability in predicting brain tumors.</a:t>
            </a:r>
          </a:p>
        </p:txBody>
      </p:sp>
      <p:sp>
        <p:nvSpPr>
          <p:cNvPr id="3" name="TextBox 2">
            <a:extLst>
              <a:ext uri="{FF2B5EF4-FFF2-40B4-BE49-F238E27FC236}">
                <a16:creationId xmlns:a16="http://schemas.microsoft.com/office/drawing/2014/main" id="{85BA61C8-D857-89E4-588E-81BCF4A21D4E}"/>
              </a:ext>
            </a:extLst>
          </p:cNvPr>
          <p:cNvSpPr txBox="1"/>
          <p:nvPr/>
        </p:nvSpPr>
        <p:spPr>
          <a:xfrm>
            <a:off x="-1" y="623201"/>
            <a:ext cx="6304935" cy="1384995"/>
          </a:xfrm>
          <a:prstGeom prst="rect">
            <a:avLst/>
          </a:prstGeom>
          <a:noFill/>
        </p:spPr>
        <p:txBody>
          <a:bodyPr wrap="square">
            <a:spAutoFit/>
          </a:bodyPr>
          <a:lstStyle/>
          <a:p>
            <a:r>
              <a:rPr lang="en-US" dirty="0"/>
              <a:t>Training: Images are resized, randomly flipped, shifted, rotated, brightened, then normalized and converted to tensors. These augmentations help the model generalize better.</a:t>
            </a:r>
          </a:p>
          <a:p>
            <a:endParaRPr lang="en-US" dirty="0"/>
          </a:p>
          <a:p>
            <a:r>
              <a:rPr lang="en-US" dirty="0"/>
              <a:t>Testing: Images are resized, normalized, and converted to tensors without augmentation to ensure consistent evaluation.</a:t>
            </a:r>
          </a:p>
        </p:txBody>
      </p:sp>
    </p:spTree>
    <p:extLst>
      <p:ext uri="{BB962C8B-B14F-4D97-AF65-F5344CB8AC3E}">
        <p14:creationId xmlns:p14="http://schemas.microsoft.com/office/powerpoint/2010/main" val="36557468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1000"/>
                                        <p:tgtEl>
                                          <p:spTgt spid="44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txBox="1">
            <a:spLocks noGrp="1"/>
          </p:cNvSpPr>
          <p:nvPr>
            <p:ph type="title"/>
          </p:nvPr>
        </p:nvSpPr>
        <p:spPr>
          <a:xfrm>
            <a:off x="-282872" y="-72365"/>
            <a:ext cx="6802083" cy="71704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3600" b="1" dirty="0"/>
              <a:t>Deep Learning(Brain tumor)</a:t>
            </a:r>
            <a:endParaRPr sz="3600" b="1" dirty="0"/>
          </a:p>
        </p:txBody>
      </p:sp>
      <p:sp>
        <p:nvSpPr>
          <p:cNvPr id="448" name="Google Shape;448;p38"/>
          <p:cNvSpPr txBox="1"/>
          <p:nvPr/>
        </p:nvSpPr>
        <p:spPr>
          <a:xfrm>
            <a:off x="-18301" y="1249424"/>
            <a:ext cx="3963495" cy="584735"/>
          </a:xfrm>
          <a:prstGeom prst="rect">
            <a:avLst/>
          </a:prstGeom>
          <a:noFill/>
          <a:ln>
            <a:noFill/>
          </a:ln>
        </p:spPr>
        <p:txBody>
          <a:bodyPr spcFirstLastPara="1" wrap="square" lIns="91425" tIns="45700" rIns="91425" bIns="45700" anchor="t" anchorCtr="0">
            <a:spAutoFit/>
          </a:bodyPr>
          <a:lstStyle/>
          <a:p>
            <a:pPr marL="285750" lvl="0" indent="-285750">
              <a:buFont typeface="Wingdings" panose="05000000000000000000" pitchFamily="2" charset="2"/>
              <a:buChar char="Ø"/>
            </a:pPr>
            <a:r>
              <a:rPr lang="en-US" sz="1600" b="1" dirty="0"/>
              <a:t>Step 1: Upload Brain MRI Image</a:t>
            </a:r>
            <a:r>
              <a:rPr lang="en-US" sz="1600" dirty="0"/>
              <a:t/>
            </a:r>
            <a:br>
              <a:rPr lang="en-US" sz="1600" dirty="0"/>
            </a:br>
            <a:r>
              <a:rPr lang="en-US" sz="1600" b="1" i="0" u="none" strike="noStrike" cap="none" dirty="0">
                <a:solidFill>
                  <a:srgbClr val="2A2554"/>
                </a:solidFill>
                <a:latin typeface="Arial"/>
                <a:ea typeface="Arial"/>
                <a:cs typeface="Arial"/>
                <a:sym typeface="Arial"/>
              </a:rPr>
              <a:t> </a:t>
            </a:r>
            <a:endParaRPr dirty="0"/>
          </a:p>
        </p:txBody>
      </p:sp>
      <p:pic>
        <p:nvPicPr>
          <p:cNvPr id="452" name="Google Shape;452;p38"/>
          <p:cNvPicPr preferRelativeResize="0"/>
          <p:nvPr/>
        </p:nvPicPr>
        <p:blipFill>
          <a:blip r:embed="rId3">
            <a:extLst>
              <a:ext uri="{28A0092B-C50C-407E-A947-70E740481C1C}">
                <a14:useLocalDpi xmlns:a14="http://schemas.microsoft.com/office/drawing/2010/main" val="0"/>
              </a:ext>
            </a:extLst>
          </a:blip>
          <a:stretch>
            <a:fillRect/>
          </a:stretch>
        </p:blipFill>
        <p:spPr>
          <a:xfrm>
            <a:off x="46940" y="1704741"/>
            <a:ext cx="3898254" cy="2734524"/>
          </a:xfrm>
          <a:prstGeom prst="rect">
            <a:avLst/>
          </a:prstGeom>
          <a:noFill/>
          <a:ln>
            <a:noFill/>
          </a:ln>
        </p:spPr>
      </p:pic>
      <p:pic>
        <p:nvPicPr>
          <p:cNvPr id="8" name="Google Shape;452;p38"/>
          <p:cNvPicPr preferRelativeResize="0"/>
          <p:nvPr/>
        </p:nvPicPr>
        <p:blipFill>
          <a:blip r:embed="rId4">
            <a:extLst>
              <a:ext uri="{28A0092B-C50C-407E-A947-70E740481C1C}">
                <a14:useLocalDpi xmlns:a14="http://schemas.microsoft.com/office/drawing/2010/main" val="0"/>
              </a:ext>
            </a:extLst>
          </a:blip>
          <a:stretch>
            <a:fillRect/>
          </a:stretch>
        </p:blipFill>
        <p:spPr>
          <a:xfrm>
            <a:off x="4133375" y="1648006"/>
            <a:ext cx="4963685" cy="2842878"/>
          </a:xfrm>
          <a:prstGeom prst="rect">
            <a:avLst/>
          </a:prstGeom>
          <a:noFill/>
          <a:ln>
            <a:noFill/>
          </a:ln>
        </p:spPr>
      </p:pic>
      <p:sp>
        <p:nvSpPr>
          <p:cNvPr id="9" name="Google Shape;448;p38"/>
          <p:cNvSpPr txBox="1"/>
          <p:nvPr/>
        </p:nvSpPr>
        <p:spPr>
          <a:xfrm>
            <a:off x="4133375" y="1033980"/>
            <a:ext cx="3976853" cy="800179"/>
          </a:xfrm>
          <a:prstGeom prst="rect">
            <a:avLst/>
          </a:prstGeom>
          <a:noFill/>
          <a:ln>
            <a:noFill/>
          </a:ln>
        </p:spPr>
        <p:txBody>
          <a:bodyPr spcFirstLastPara="1" wrap="square" lIns="91425" tIns="45700" rIns="91425" bIns="45700" anchor="t" anchorCtr="0">
            <a:spAutoFit/>
          </a:bodyPr>
          <a:lstStyle/>
          <a:p>
            <a:pPr marL="285750" lvl="0" indent="-285750">
              <a:buFont typeface="Wingdings" panose="05000000000000000000" pitchFamily="2" charset="2"/>
              <a:buChar char="Ø"/>
            </a:pPr>
            <a:r>
              <a:rPr lang="en-US" sz="1600" b="1" dirty="0"/>
              <a:t>Step 2: Select Brain MRI Image from Device</a:t>
            </a:r>
            <a:r>
              <a:rPr lang="en-US" sz="1600" dirty="0"/>
              <a:t/>
            </a:r>
            <a:br>
              <a:rPr lang="en-US" sz="1600" dirty="0"/>
            </a:br>
            <a:endParaRPr dirty="0"/>
          </a:p>
        </p:txBody>
      </p:sp>
    </p:spTree>
    <p:extLst>
      <p:ext uri="{BB962C8B-B14F-4D97-AF65-F5344CB8AC3E}">
        <p14:creationId xmlns:p14="http://schemas.microsoft.com/office/powerpoint/2010/main" val="16005273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1000"/>
                                        <p:tgtEl>
                                          <p:spTgt spid="44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8"/>
                                        </p:tgtEl>
                                        <p:attrNameLst>
                                          <p:attrName>style.visibility</p:attrName>
                                        </p:attrNameLst>
                                      </p:cBhvr>
                                      <p:to>
                                        <p:strVal val="visible"/>
                                      </p:to>
                                    </p:set>
                                    <p:animEffect transition="in" filter="fade">
                                      <p:cBhvr>
                                        <p:cTn id="12" dur="1000"/>
                                        <p:tgtEl>
                                          <p:spTgt spid="448"/>
                                        </p:tgtEl>
                                      </p:cBhvr>
                                    </p:animEffect>
                                  </p:childTnLst>
                                </p:cTn>
                              </p:par>
                              <p:par>
                                <p:cTn id="13" presetID="2" presetClass="entr" presetSubtype="4" fill="hold" nodeType="withEffect">
                                  <p:stCondLst>
                                    <p:cond delay="0"/>
                                  </p:stCondLst>
                                  <p:childTnLst>
                                    <p:set>
                                      <p:cBhvr>
                                        <p:cTn id="14" dur="1" fill="hold">
                                          <p:stCondLst>
                                            <p:cond delay="0"/>
                                          </p:stCondLst>
                                        </p:cTn>
                                        <p:tgtEl>
                                          <p:spTgt spid="452"/>
                                        </p:tgtEl>
                                        <p:attrNameLst>
                                          <p:attrName>style.visibility</p:attrName>
                                        </p:attrNameLst>
                                      </p:cBhvr>
                                      <p:to>
                                        <p:strVal val="visible"/>
                                      </p:to>
                                    </p:set>
                                    <p:anim calcmode="lin" valueType="num">
                                      <p:cBhvr additive="base">
                                        <p:cTn id="15" dur="500" fill="hold"/>
                                        <p:tgtEl>
                                          <p:spTgt spid="452"/>
                                        </p:tgtEl>
                                        <p:attrNameLst>
                                          <p:attrName>ppt_x</p:attrName>
                                        </p:attrNameLst>
                                      </p:cBhvr>
                                      <p:tavLst>
                                        <p:tav tm="0">
                                          <p:val>
                                            <p:strVal val="#ppt_x"/>
                                          </p:val>
                                        </p:tav>
                                        <p:tav tm="100000">
                                          <p:val>
                                            <p:strVal val="#ppt_x"/>
                                          </p:val>
                                        </p:tav>
                                      </p:tavLst>
                                    </p:anim>
                                    <p:anim calcmode="lin" valueType="num">
                                      <p:cBhvr additive="base">
                                        <p:cTn id="16" dur="500" fill="hold"/>
                                        <p:tgtEl>
                                          <p:spTgt spid="45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par>
                                <p:cTn id="22" presetID="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txBox="1">
            <a:spLocks noGrp="1"/>
          </p:cNvSpPr>
          <p:nvPr>
            <p:ph type="title"/>
          </p:nvPr>
        </p:nvSpPr>
        <p:spPr>
          <a:xfrm>
            <a:off x="0" y="-6578"/>
            <a:ext cx="6413956" cy="67757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3600" b="1" dirty="0"/>
              <a:t>Deep Learning(Brain tumor)</a:t>
            </a:r>
            <a:endParaRPr sz="3600" b="1" dirty="0"/>
          </a:p>
        </p:txBody>
      </p:sp>
      <p:sp>
        <p:nvSpPr>
          <p:cNvPr id="448" name="Google Shape;448;p38"/>
          <p:cNvSpPr txBox="1"/>
          <p:nvPr/>
        </p:nvSpPr>
        <p:spPr>
          <a:xfrm>
            <a:off x="4918588" y="1171763"/>
            <a:ext cx="3963495" cy="338514"/>
          </a:xfrm>
          <a:prstGeom prst="rect">
            <a:avLst/>
          </a:prstGeom>
          <a:noFill/>
          <a:ln>
            <a:noFill/>
          </a:ln>
        </p:spPr>
        <p:txBody>
          <a:bodyPr spcFirstLastPara="1" wrap="square" lIns="91425" tIns="45700" rIns="91425" bIns="45700" anchor="t" anchorCtr="0">
            <a:spAutoFit/>
          </a:bodyPr>
          <a:lstStyle/>
          <a:p>
            <a:pPr marL="285750" indent="-285750">
              <a:buFont typeface="Wingdings" panose="05000000000000000000" pitchFamily="2" charset="2"/>
              <a:buChar char="Ø"/>
            </a:pPr>
            <a:r>
              <a:rPr lang="en-US" sz="1600" b="1" dirty="0"/>
              <a:t>Step 3: Prediction Result Displayed</a:t>
            </a:r>
          </a:p>
        </p:txBody>
      </p:sp>
      <p:pic>
        <p:nvPicPr>
          <p:cNvPr id="452" name="Google Shape;452;p38"/>
          <p:cNvPicPr preferRelativeResize="0"/>
          <p:nvPr/>
        </p:nvPicPr>
        <p:blipFill>
          <a:blip r:embed="rId3">
            <a:extLst>
              <a:ext uri="{28A0092B-C50C-407E-A947-70E740481C1C}">
                <a14:useLocalDpi xmlns:a14="http://schemas.microsoft.com/office/drawing/2010/main" val="0"/>
              </a:ext>
            </a:extLst>
          </a:blip>
          <a:stretch>
            <a:fillRect/>
          </a:stretch>
        </p:blipFill>
        <p:spPr>
          <a:xfrm>
            <a:off x="4052305" y="1631951"/>
            <a:ext cx="5091695" cy="3511549"/>
          </a:xfrm>
          <a:prstGeom prst="rect">
            <a:avLst/>
          </a:prstGeom>
          <a:noFill/>
          <a:ln>
            <a:noFill/>
          </a:ln>
        </p:spPr>
      </p:pic>
    </p:spTree>
    <p:extLst>
      <p:ext uri="{BB962C8B-B14F-4D97-AF65-F5344CB8AC3E}">
        <p14:creationId xmlns:p14="http://schemas.microsoft.com/office/powerpoint/2010/main" val="19912355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1000"/>
                                        <p:tgtEl>
                                          <p:spTgt spid="44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8"/>
                                        </p:tgtEl>
                                        <p:attrNameLst>
                                          <p:attrName>style.visibility</p:attrName>
                                        </p:attrNameLst>
                                      </p:cBhvr>
                                      <p:to>
                                        <p:strVal val="visible"/>
                                      </p:to>
                                    </p:set>
                                    <p:animEffect transition="in" filter="fade">
                                      <p:cBhvr>
                                        <p:cTn id="12" dur="1000"/>
                                        <p:tgtEl>
                                          <p:spTgt spid="448"/>
                                        </p:tgtEl>
                                      </p:cBhvr>
                                    </p:animEffect>
                                  </p:childTnLst>
                                </p:cTn>
                              </p:par>
                              <p:par>
                                <p:cTn id="13" presetID="2" presetClass="entr" presetSubtype="4" fill="hold" nodeType="withEffect">
                                  <p:stCondLst>
                                    <p:cond delay="0"/>
                                  </p:stCondLst>
                                  <p:childTnLst>
                                    <p:set>
                                      <p:cBhvr>
                                        <p:cTn id="14" dur="1" fill="hold">
                                          <p:stCondLst>
                                            <p:cond delay="0"/>
                                          </p:stCondLst>
                                        </p:cTn>
                                        <p:tgtEl>
                                          <p:spTgt spid="452"/>
                                        </p:tgtEl>
                                        <p:attrNameLst>
                                          <p:attrName>style.visibility</p:attrName>
                                        </p:attrNameLst>
                                      </p:cBhvr>
                                      <p:to>
                                        <p:strVal val="visible"/>
                                      </p:to>
                                    </p:set>
                                    <p:anim calcmode="lin" valueType="num">
                                      <p:cBhvr additive="base">
                                        <p:cTn id="15" dur="500"/>
                                        <p:tgtEl>
                                          <p:spTgt spid="4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32f9475a2b2_5_17"/>
          <p:cNvSpPr txBox="1"/>
          <p:nvPr/>
        </p:nvSpPr>
        <p:spPr>
          <a:xfrm>
            <a:off x="873000" y="955675"/>
            <a:ext cx="7245900" cy="31738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200" b="1" dirty="0"/>
              <a:t>Key Goals </a:t>
            </a:r>
            <a:endParaRPr sz="2200" b="1" i="0" u="none" strike="noStrike" cap="none" dirty="0">
              <a:solidFill>
                <a:srgbClr val="000000"/>
              </a:solidFill>
              <a:sym typeface="Arial"/>
            </a:endParaRPr>
          </a:p>
          <a:p>
            <a:pPr marL="0" marR="0" lvl="0" indent="0" algn="l" rtl="0">
              <a:lnSpc>
                <a:spcPct val="100000"/>
              </a:lnSpc>
              <a:spcBef>
                <a:spcPts val="0"/>
              </a:spcBef>
              <a:spcAft>
                <a:spcPts val="0"/>
              </a:spcAft>
              <a:buNone/>
            </a:pPr>
            <a:endParaRPr b="1" dirty="0"/>
          </a:p>
          <a:p>
            <a:pPr marL="457200" lvl="0" indent="-311150" algn="l" rtl="0">
              <a:lnSpc>
                <a:spcPct val="131250"/>
              </a:lnSpc>
              <a:spcBef>
                <a:spcPts val="0"/>
              </a:spcBef>
              <a:spcAft>
                <a:spcPts val="0"/>
              </a:spcAft>
              <a:buSzPts val="1300"/>
              <a:buChar char="❖"/>
            </a:pPr>
            <a:r>
              <a:rPr lang="en-US" dirty="0"/>
              <a:t>Early Detection: Identify tumors in the early stages to increase treatment success.</a:t>
            </a:r>
            <a:endParaRPr dirty="0"/>
          </a:p>
          <a:p>
            <a:pPr marL="457200" lvl="0" indent="-311150" algn="l" rtl="0">
              <a:lnSpc>
                <a:spcPct val="131250"/>
              </a:lnSpc>
              <a:spcBef>
                <a:spcPts val="0"/>
              </a:spcBef>
              <a:spcAft>
                <a:spcPts val="0"/>
              </a:spcAft>
              <a:buSzPts val="1300"/>
              <a:buChar char="❖"/>
            </a:pPr>
            <a:r>
              <a:rPr lang="en-US" dirty="0"/>
              <a:t>High Accuracy: Minimize false positives and false negatives to ensure reliable diagnosis.</a:t>
            </a:r>
            <a:endParaRPr dirty="0"/>
          </a:p>
          <a:p>
            <a:pPr marL="457200" lvl="0" indent="-311150" algn="l" rtl="0">
              <a:lnSpc>
                <a:spcPct val="131250"/>
              </a:lnSpc>
              <a:spcBef>
                <a:spcPts val="0"/>
              </a:spcBef>
              <a:spcAft>
                <a:spcPts val="0"/>
              </a:spcAft>
              <a:buSzPts val="1300"/>
              <a:buChar char="❖"/>
            </a:pPr>
            <a:r>
              <a:rPr lang="en-US" dirty="0"/>
              <a:t>Automated Analysis: Reduce the dependency on manual interpretation, making the process faster and more efficient.</a:t>
            </a:r>
            <a:endParaRPr dirty="0"/>
          </a:p>
          <a:p>
            <a:pPr marL="457200" lvl="0" indent="-311150" algn="l" rtl="0">
              <a:lnSpc>
                <a:spcPct val="131250"/>
              </a:lnSpc>
              <a:spcBef>
                <a:spcPts val="0"/>
              </a:spcBef>
              <a:spcAft>
                <a:spcPts val="0"/>
              </a:spcAft>
              <a:buSzPts val="1300"/>
              <a:buChar char="❖"/>
            </a:pPr>
            <a:r>
              <a:rPr lang="en-US" dirty="0"/>
              <a:t>Classification: Differentiate between tumor types </a:t>
            </a:r>
            <a:endParaRPr lang="ar-EG" dirty="0"/>
          </a:p>
          <a:p>
            <a:pPr marL="457200" lvl="0" indent="-311150" algn="l" rtl="0">
              <a:lnSpc>
                <a:spcPct val="131250"/>
              </a:lnSpc>
              <a:spcBef>
                <a:spcPts val="0"/>
              </a:spcBef>
              <a:spcAft>
                <a:spcPts val="0"/>
              </a:spcAft>
              <a:buSzPts val="1300"/>
              <a:buChar char="❖"/>
            </a:pPr>
            <a:r>
              <a:rPr lang="en-US" dirty="0" err="1"/>
              <a:t>upport</a:t>
            </a:r>
            <a:r>
              <a:rPr lang="en-US" dirty="0"/>
              <a:t> for Medical Experts: Assist radiologists and doctors in decision-making by providing AI-driven insights.</a:t>
            </a:r>
            <a:endParaRPr dirty="0"/>
          </a:p>
          <a:p>
            <a:pPr marL="0" lvl="0" indent="0" algn="l" rtl="0">
              <a:lnSpc>
                <a:spcPct val="115000"/>
              </a:lnSpc>
              <a:spcBef>
                <a:spcPts val="0"/>
              </a:spcBef>
              <a:spcAft>
                <a:spcPts val="0"/>
              </a:spcAft>
              <a:buNone/>
            </a:pPr>
            <a:endParaRPr sz="1100" dirty="0"/>
          </a:p>
          <a:p>
            <a:pPr marL="0" marR="0" lvl="0" indent="0" algn="just"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 calcmode="lin" valueType="num">
                                      <p:cBhvr additive="base">
                                        <p:cTn id="7" dur="1000"/>
                                        <p:tgtEl>
                                          <p:spTgt spid="4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9"/>
          <p:cNvSpPr txBox="1">
            <a:spLocks noGrp="1"/>
          </p:cNvSpPr>
          <p:nvPr>
            <p:ph type="title"/>
          </p:nvPr>
        </p:nvSpPr>
        <p:spPr>
          <a:xfrm>
            <a:off x="-303998" y="54104"/>
            <a:ext cx="7856021" cy="950641"/>
          </a:xfrm>
          <a:prstGeom prst="rect">
            <a:avLst/>
          </a:prstGeom>
          <a:noFill/>
          <a:ln>
            <a:noFill/>
          </a:ln>
        </p:spPr>
        <p:txBody>
          <a:bodyPr spcFirstLastPara="1" wrap="square" lIns="91425" tIns="91425" rIns="91425" bIns="91425" anchor="t" anchorCtr="0">
            <a:noAutofit/>
          </a:bodyPr>
          <a:lstStyle/>
          <a:p>
            <a:r>
              <a:rPr lang="en-US" sz="4000" b="1" dirty="0"/>
              <a:t>Deep Learning </a:t>
            </a:r>
            <a:r>
              <a:rPr lang="ar-EG" sz="4000" b="1" dirty="0"/>
              <a:t>)</a:t>
            </a:r>
            <a:r>
              <a:rPr lang="en-US" sz="4000" b="1" dirty="0">
                <a:solidFill>
                  <a:srgbClr val="2A2554"/>
                </a:solidFill>
                <a:latin typeface="Quattrocento Sans"/>
                <a:ea typeface="Quattrocento Sans"/>
                <a:cs typeface="Quattrocento Sans"/>
                <a:sym typeface="Quattrocento Sans"/>
              </a:rPr>
              <a:t> Skin cancer </a:t>
            </a:r>
            <a:r>
              <a:rPr lang="ar-EG" sz="4000" b="1" dirty="0">
                <a:sym typeface="Quattrocento Sans"/>
              </a:rPr>
              <a:t>(</a:t>
            </a:r>
            <a:r>
              <a:rPr lang="en-US" sz="4000" b="1" dirty="0">
                <a:sym typeface="Arial"/>
              </a:rPr>
              <a:t/>
            </a:r>
            <a:br>
              <a:rPr lang="en-US" sz="4000" b="1" dirty="0">
                <a:sym typeface="Arial"/>
              </a:rPr>
            </a:br>
            <a:endParaRPr sz="4000" b="1" dirty="0"/>
          </a:p>
        </p:txBody>
      </p:sp>
      <p:sp>
        <p:nvSpPr>
          <p:cNvPr id="472" name="Google Shape;472;p39"/>
          <p:cNvSpPr/>
          <p:nvPr/>
        </p:nvSpPr>
        <p:spPr>
          <a:xfrm>
            <a:off x="43249" y="861952"/>
            <a:ext cx="8618220" cy="2462172"/>
          </a:xfrm>
          <a:prstGeom prst="rect">
            <a:avLst/>
          </a:prstGeom>
          <a:noFill/>
          <a:ln>
            <a:noFill/>
          </a:ln>
        </p:spPr>
        <p:txBody>
          <a:bodyPr spcFirstLastPara="1" wrap="square" lIns="91425" tIns="45700" rIns="91425" bIns="45700" anchor="ctr" anchorCtr="0">
            <a:spAutoFit/>
          </a:bodyPr>
          <a:lstStyle/>
          <a:p>
            <a:r>
              <a:rPr lang="en-US" dirty="0"/>
              <a:t>As part of our </a:t>
            </a:r>
            <a:r>
              <a:rPr lang="en-US" b="1" dirty="0"/>
              <a:t>Hospital Management System</a:t>
            </a:r>
            <a:r>
              <a:rPr lang="en-US" dirty="0"/>
              <a:t>, these medical images are utilized by a </a:t>
            </a:r>
            <a:r>
              <a:rPr lang="en-US" b="1" dirty="0"/>
              <a:t>deep learning model</a:t>
            </a:r>
            <a:r>
              <a:rPr lang="en-US" dirty="0"/>
              <a:t> trained to classify and predict skin cancer types such as:</a:t>
            </a:r>
          </a:p>
          <a:p>
            <a:endParaRPr lang="en-US" dirty="0"/>
          </a:p>
          <a:p>
            <a:pPr marL="285750" indent="-285750">
              <a:buFont typeface="Arial" panose="020B0604020202020204" pitchFamily="34" charset="0"/>
              <a:buChar char="•"/>
            </a:pPr>
            <a:r>
              <a:rPr lang="en-US" dirty="0"/>
              <a:t>Melanocytic Nevi        </a:t>
            </a:r>
          </a:p>
          <a:p>
            <a:pPr marL="285750" indent="-285750">
              <a:buFont typeface="Arial" panose="020B0604020202020204" pitchFamily="34" charset="0"/>
              <a:buChar char="•"/>
            </a:pPr>
            <a:r>
              <a:rPr lang="en-US" dirty="0"/>
              <a:t>Melanoma </a:t>
            </a:r>
          </a:p>
          <a:p>
            <a:pPr marL="285750" indent="-285750">
              <a:buFont typeface="Arial" panose="020B0604020202020204" pitchFamily="34" charset="0"/>
              <a:buChar char="•"/>
            </a:pPr>
            <a:r>
              <a:rPr lang="en-US" dirty="0"/>
              <a:t>Benign Keratosis</a:t>
            </a:r>
          </a:p>
          <a:p>
            <a:pPr marL="285750" indent="-285750">
              <a:buFont typeface="Arial" panose="020B0604020202020204" pitchFamily="34" charset="0"/>
              <a:buChar char="•"/>
            </a:pPr>
            <a:r>
              <a:rPr lang="en-US" dirty="0"/>
              <a:t>Basal Cell Carcinoma </a:t>
            </a:r>
          </a:p>
          <a:p>
            <a:pPr marL="285750" indent="-285750">
              <a:buFont typeface="Arial" panose="020B0604020202020204" pitchFamily="34" charset="0"/>
              <a:buChar char="•"/>
            </a:pPr>
            <a:r>
              <a:rPr lang="en-US" dirty="0"/>
              <a:t>Actinic Keratoses</a:t>
            </a:r>
          </a:p>
          <a:p>
            <a:pPr marL="285750" indent="-285750">
              <a:buFont typeface="Arial" panose="020B0604020202020204" pitchFamily="34" charset="0"/>
              <a:buChar char="•"/>
            </a:pPr>
            <a:r>
              <a:rPr lang="en-US" dirty="0"/>
              <a:t>Vascular Lesions </a:t>
            </a:r>
          </a:p>
          <a:p>
            <a:pPr marL="285750" indent="-285750">
              <a:buFont typeface="Arial" panose="020B0604020202020204" pitchFamily="34" charset="0"/>
              <a:buChar char="•"/>
            </a:pPr>
            <a:r>
              <a:rPr lang="en-US" dirty="0"/>
              <a:t>Dermatofibroma </a:t>
            </a:r>
          </a:p>
          <a:p>
            <a:r>
              <a:rPr lang="en-US" dirty="0"/>
              <a:t> </a:t>
            </a:r>
            <a:endParaRPr sz="1400" b="0" i="0" u="none" strike="noStrike" cap="none" dirty="0">
              <a:solidFill>
                <a:schemeClr val="dk1"/>
              </a:solidFill>
              <a:latin typeface="Arial"/>
              <a:ea typeface="Arial"/>
              <a:cs typeface="Arial"/>
              <a:sym typeface="Arial"/>
            </a:endParaRPr>
          </a:p>
        </p:txBody>
      </p:sp>
      <p:sp>
        <p:nvSpPr>
          <p:cNvPr id="473" name="Google Shape;473;p39"/>
          <p:cNvSpPr txBox="1"/>
          <p:nvPr/>
        </p:nvSpPr>
        <p:spPr>
          <a:xfrm>
            <a:off x="43249" y="3324124"/>
            <a:ext cx="4601736"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Wingdings" panose="05000000000000000000" pitchFamily="2" charset="2"/>
              <a:buChar char="v"/>
            </a:pPr>
            <a:r>
              <a:rPr lang="en-US" sz="1400" b="1" i="0" u="none" strike="noStrike" cap="none" dirty="0">
                <a:solidFill>
                  <a:srgbClr val="2A2554"/>
                </a:solidFill>
                <a:latin typeface="Arial"/>
                <a:ea typeface="Arial"/>
                <a:cs typeface="Arial"/>
                <a:sym typeface="Arial"/>
              </a:rPr>
              <a:t>Screenshots Of Datasets :</a:t>
            </a:r>
            <a:endParaRPr sz="1400" b="1" i="0" u="none" strike="noStrike" cap="none" dirty="0">
              <a:solidFill>
                <a:srgbClr val="2A2554"/>
              </a:solidFill>
              <a:latin typeface="Arial"/>
              <a:ea typeface="Arial"/>
              <a:cs typeface="Arial"/>
              <a:sym typeface="Arial"/>
            </a:endParaRPr>
          </a:p>
        </p:txBody>
      </p:sp>
      <p:pic>
        <p:nvPicPr>
          <p:cNvPr id="474" name="Google Shape;474;p39" descr="A collage of different skin diseases&#10;&#10;Description automatically generated"/>
          <p:cNvPicPr preferRelativeResize="0"/>
          <p:nvPr/>
        </p:nvPicPr>
        <p:blipFill rotWithShape="1">
          <a:blip r:embed="rId3">
            <a:alphaModFix/>
          </a:blip>
          <a:srcRect/>
          <a:stretch/>
        </p:blipFill>
        <p:spPr>
          <a:xfrm>
            <a:off x="2795827" y="3324124"/>
            <a:ext cx="6325735" cy="1819376"/>
          </a:xfrm>
          <a:prstGeom prst="rect">
            <a:avLst/>
          </a:prstGeom>
          <a:noFill/>
          <a:ln>
            <a:noFill/>
          </a:ln>
        </p:spPr>
      </p:pic>
      <p:pic>
        <p:nvPicPr>
          <p:cNvPr id="3" name="Picture 2" descr="A graph showing a number of types of call types&#10;&#10;AI-generated content may be incorrect.">
            <a:extLst>
              <a:ext uri="{FF2B5EF4-FFF2-40B4-BE49-F238E27FC236}">
                <a16:creationId xmlns:a16="http://schemas.microsoft.com/office/drawing/2014/main" id="{4732400F-34B4-2898-A11E-FA4D6699D951}"/>
              </a:ext>
            </a:extLst>
          </p:cNvPr>
          <p:cNvPicPr>
            <a:picLocks noChangeAspect="1"/>
          </p:cNvPicPr>
          <p:nvPr/>
        </p:nvPicPr>
        <p:blipFill>
          <a:blip r:embed="rId4"/>
          <a:srcRect l="1111" t="1137"/>
          <a:stretch>
            <a:fillRect/>
          </a:stretch>
        </p:blipFill>
        <p:spPr>
          <a:xfrm>
            <a:off x="3784821" y="1399430"/>
            <a:ext cx="4245996" cy="18128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1" presetClass="entr" presetSubtype="0" fill="hold" nodeType="withEffect">
                                  <p:stCondLst>
                                    <p:cond delay="0"/>
                                  </p:stCondLst>
                                  <p:childTnLst>
                                    <p:set>
                                      <p:cBhvr>
                                        <p:cTn id="9" dur="1" fill="hold">
                                          <p:stCondLst>
                                            <p:cond delay="0"/>
                                          </p:stCondLst>
                                        </p:cTn>
                                        <p:tgtEl>
                                          <p:spTgt spid="47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7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74"/>
                                        </p:tgtEl>
                                        <p:attrNameLst>
                                          <p:attrName>style.visibility</p:attrName>
                                        </p:attrNameLst>
                                      </p:cBhvr>
                                      <p:to>
                                        <p:strVal val="visible"/>
                                      </p:to>
                                    </p:set>
                                    <p:animEffect transition="in" filter="fade">
                                      <p:cBhvr>
                                        <p:cTn id="16"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9"/>
          <p:cNvSpPr txBox="1">
            <a:spLocks noGrp="1"/>
          </p:cNvSpPr>
          <p:nvPr>
            <p:ph type="title"/>
          </p:nvPr>
        </p:nvSpPr>
        <p:spPr>
          <a:xfrm>
            <a:off x="-310576" y="-161486"/>
            <a:ext cx="7856021" cy="950641"/>
          </a:xfrm>
          <a:prstGeom prst="rect">
            <a:avLst/>
          </a:prstGeom>
          <a:noFill/>
          <a:ln>
            <a:noFill/>
          </a:ln>
        </p:spPr>
        <p:txBody>
          <a:bodyPr spcFirstLastPara="1" wrap="square" lIns="91425" tIns="91425" rIns="91425" bIns="91425" anchor="t" anchorCtr="0">
            <a:noAutofit/>
          </a:bodyPr>
          <a:lstStyle/>
          <a:p>
            <a:r>
              <a:rPr lang="en-US" sz="4000" b="1" dirty="0"/>
              <a:t>Deep Learning</a:t>
            </a:r>
            <a:r>
              <a:rPr lang="ar-EG" sz="4000" b="1" dirty="0"/>
              <a:t>)</a:t>
            </a:r>
            <a:r>
              <a:rPr lang="ar-EG" sz="4000" b="1" dirty="0">
                <a:solidFill>
                  <a:srgbClr val="2A2554"/>
                </a:solidFill>
                <a:latin typeface="Quattrocento Sans"/>
                <a:ea typeface="Quattrocento Sans"/>
                <a:cs typeface="Quattrocento Sans"/>
              </a:rPr>
              <a:t> </a:t>
            </a:r>
            <a:r>
              <a:rPr lang="en-US" sz="4000" b="1" dirty="0">
                <a:solidFill>
                  <a:srgbClr val="2A2554"/>
                </a:solidFill>
                <a:latin typeface="Quattrocento Sans"/>
                <a:ea typeface="Quattrocento Sans"/>
                <a:cs typeface="Quattrocento Sans"/>
                <a:sym typeface="Quattrocento Sans"/>
              </a:rPr>
              <a:t> Skin cancer </a:t>
            </a:r>
            <a:r>
              <a:rPr lang="ar-EG" sz="4000" b="1" dirty="0">
                <a:sym typeface="Quattrocento Sans"/>
              </a:rPr>
              <a:t>(</a:t>
            </a:r>
            <a:r>
              <a:rPr lang="en-US" sz="4000" b="1" dirty="0">
                <a:solidFill>
                  <a:srgbClr val="2A2554"/>
                </a:solidFill>
                <a:latin typeface="Quattrocento Sans"/>
                <a:ea typeface="Quattrocento Sans"/>
                <a:cs typeface="Quattrocento Sans"/>
                <a:sym typeface="Arial"/>
              </a:rPr>
              <a:t/>
            </a:r>
            <a:br>
              <a:rPr lang="en-US" sz="4000" b="1" dirty="0">
                <a:solidFill>
                  <a:srgbClr val="2A2554"/>
                </a:solidFill>
                <a:latin typeface="Quattrocento Sans"/>
                <a:ea typeface="Quattrocento Sans"/>
                <a:cs typeface="Quattrocento Sans"/>
                <a:sym typeface="Arial"/>
              </a:rPr>
            </a:br>
            <a:endParaRPr sz="4000" b="1" dirty="0">
              <a:solidFill>
                <a:srgbClr val="2A2554"/>
              </a:solidFill>
              <a:latin typeface="Quattrocento Sans"/>
              <a:ea typeface="Quattrocento Sans"/>
              <a:cs typeface="Quattrocento Sans"/>
            </a:endParaRPr>
          </a:p>
        </p:txBody>
      </p:sp>
      <p:sp>
        <p:nvSpPr>
          <p:cNvPr id="7" name="Google Shape;472;p39"/>
          <p:cNvSpPr/>
          <p:nvPr/>
        </p:nvSpPr>
        <p:spPr>
          <a:xfrm>
            <a:off x="-59209" y="1153993"/>
            <a:ext cx="3795747" cy="2646838"/>
          </a:xfrm>
          <a:prstGeom prst="rect">
            <a:avLst/>
          </a:prstGeom>
          <a:noFill/>
          <a:ln>
            <a:noFill/>
          </a:ln>
        </p:spPr>
        <p:txBody>
          <a:bodyPr spcFirstLastPara="1" wrap="square" lIns="91425" tIns="45700" rIns="91425" bIns="45700" anchor="ctr" anchorCtr="0">
            <a:spAutoFit/>
          </a:bodyPr>
          <a:lstStyle/>
          <a:p>
            <a:pPr marL="285750" indent="-285750">
              <a:buFont typeface="Wingdings" panose="05000000000000000000" pitchFamily="2" charset="2"/>
              <a:buChar char="v"/>
            </a:pPr>
            <a:r>
              <a:rPr lang="en-US" dirty="0"/>
              <a:t>The skin lesion images were read using OpenCV, resized to a fixed size, converted to grayscale, and then displayed as sample images using subplot for visualization</a:t>
            </a:r>
            <a:r>
              <a:rPr lang="en-US" sz="1200" dirty="0"/>
              <a:t>.</a:t>
            </a:r>
          </a:p>
          <a:p>
            <a:pPr marL="285750" indent="-285750">
              <a:buFont typeface="Wingdings" panose="05000000000000000000" pitchFamily="2" charset="2"/>
              <a:buChar char="v"/>
            </a:pPr>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r>
              <a:rPr lang="en-US" sz="1200" dirty="0"/>
              <a:t>After resizing, normalization was applied by dividing by 255 to bring all pixel values to the same scale (0 to 1), ensuring the model doesn't favor one class over another due to varying pixel intensity ranges.</a:t>
            </a:r>
          </a:p>
        </p:txBody>
      </p:sp>
      <p:pic>
        <p:nvPicPr>
          <p:cNvPr id="5" name="Picture 4" descr="A close-up of a cell&#10;&#10;AI-generated content may be incorrect.">
            <a:extLst>
              <a:ext uri="{FF2B5EF4-FFF2-40B4-BE49-F238E27FC236}">
                <a16:creationId xmlns:a16="http://schemas.microsoft.com/office/drawing/2014/main" id="{99F2D027-59E4-DE0D-EE1E-4B2A57095405}"/>
              </a:ext>
            </a:extLst>
          </p:cNvPr>
          <p:cNvPicPr>
            <a:picLocks noChangeAspect="1"/>
          </p:cNvPicPr>
          <p:nvPr/>
        </p:nvPicPr>
        <p:blipFill>
          <a:blip r:embed="rId3"/>
          <a:stretch>
            <a:fillRect/>
          </a:stretch>
        </p:blipFill>
        <p:spPr>
          <a:xfrm>
            <a:off x="3817654" y="1503421"/>
            <a:ext cx="4890628" cy="1863854"/>
          </a:xfrm>
          <a:prstGeom prst="rect">
            <a:avLst/>
          </a:prstGeom>
        </p:spPr>
      </p:pic>
      <p:sp>
        <p:nvSpPr>
          <p:cNvPr id="10" name="Google Shape;470;p39">
            <a:extLst>
              <a:ext uri="{FF2B5EF4-FFF2-40B4-BE49-F238E27FC236}">
                <a16:creationId xmlns:a16="http://schemas.microsoft.com/office/drawing/2014/main" id="{66B7AA08-44C1-5EC0-7405-091F44D41DD4}"/>
              </a:ext>
            </a:extLst>
          </p:cNvPr>
          <p:cNvSpPr txBox="1">
            <a:spLocks/>
          </p:cNvSpPr>
          <p:nvPr/>
        </p:nvSpPr>
        <p:spPr>
          <a:xfrm>
            <a:off x="-2329456" y="552780"/>
            <a:ext cx="7856021" cy="9506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Alice"/>
              <a:buNone/>
              <a:defRPr sz="6000" b="0" i="0" u="none" strike="noStrike" cap="none">
                <a:solidFill>
                  <a:schemeClr val="dk1"/>
                </a:solidFill>
                <a:latin typeface="Alice"/>
                <a:ea typeface="Alice"/>
                <a:cs typeface="Alice"/>
                <a:sym typeface="Alice"/>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US" sz="2800" b="1" dirty="0">
                <a:solidFill>
                  <a:schemeClr val="tx1">
                    <a:lumMod val="75000"/>
                  </a:schemeClr>
                </a:solidFill>
                <a:latin typeface="Quattrocento Sans"/>
                <a:ea typeface="Quattrocento Sans"/>
                <a:cs typeface="Quattrocento Sans"/>
              </a:rPr>
              <a:t>Data Processing</a:t>
            </a:r>
          </a:p>
        </p:txBody>
      </p:sp>
    </p:spTree>
    <p:extLst>
      <p:ext uri="{BB962C8B-B14F-4D97-AF65-F5344CB8AC3E}">
        <p14:creationId xmlns:p14="http://schemas.microsoft.com/office/powerpoint/2010/main" val="40570011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p:tgtEl>
                                          <p:spTgt spid="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14B79AC-13C2-3575-EAC6-92ED31DA65CD}"/>
              </a:ext>
            </a:extLst>
          </p:cNvPr>
          <p:cNvSpPr>
            <a:spLocks noGrp="1"/>
          </p:cNvSpPr>
          <p:nvPr>
            <p:ph type="subTitle" idx="1"/>
          </p:nvPr>
        </p:nvSpPr>
        <p:spPr>
          <a:xfrm>
            <a:off x="304800" y="1309511"/>
            <a:ext cx="3725333" cy="2532444"/>
          </a:xfrm>
        </p:spPr>
        <p:txBody>
          <a:bodyPr/>
          <a:lstStyle/>
          <a:p>
            <a:pPr algn="l" rtl="1"/>
            <a:r>
              <a:rPr lang="en-US" dirty="0"/>
              <a:t>The base model achieved 82%. To improve this, we trained a simple model using its predictions combined with the original data.</a:t>
            </a:r>
            <a:endParaRPr lang="ar-EG" dirty="0"/>
          </a:p>
          <a:p>
            <a:pPr algn="l" rtl="1"/>
            <a:endParaRPr lang="ar-EG" dirty="0"/>
          </a:p>
          <a:p>
            <a:pPr algn="l" rtl="1"/>
            <a:endParaRPr lang="ar-EG" dirty="0"/>
          </a:p>
          <a:p>
            <a:pPr algn="l" rtl="1"/>
            <a:r>
              <a:rPr lang="en-US" dirty="0"/>
              <a:t>This added new features and improved results, with Logistic Regression reaching 84% and Random Forest 83.1%.</a:t>
            </a:r>
            <a:endParaRPr lang="en-GB" dirty="0"/>
          </a:p>
        </p:txBody>
      </p:sp>
      <p:sp>
        <p:nvSpPr>
          <p:cNvPr id="5" name="Title 4">
            <a:extLst>
              <a:ext uri="{FF2B5EF4-FFF2-40B4-BE49-F238E27FC236}">
                <a16:creationId xmlns:a16="http://schemas.microsoft.com/office/drawing/2014/main" id="{F7D8F795-D8F6-BF90-E100-3B17E7DFC285}"/>
              </a:ext>
            </a:extLst>
          </p:cNvPr>
          <p:cNvSpPr>
            <a:spLocks noGrp="1"/>
          </p:cNvSpPr>
          <p:nvPr>
            <p:ph type="title" idx="3"/>
          </p:nvPr>
        </p:nvSpPr>
        <p:spPr>
          <a:xfrm>
            <a:off x="304800" y="237067"/>
            <a:ext cx="5802488" cy="891822"/>
          </a:xfrm>
        </p:spPr>
        <p:txBody>
          <a:bodyPr/>
          <a:lstStyle/>
          <a:p>
            <a:r>
              <a:rPr lang="en-US" sz="3600" b="1" dirty="0"/>
              <a:t>Deep Learning</a:t>
            </a:r>
            <a:r>
              <a:rPr lang="ar-EG" sz="3600" b="1" dirty="0"/>
              <a:t>)</a:t>
            </a:r>
            <a:r>
              <a:rPr lang="en-US" sz="3600" b="1" dirty="0">
                <a:solidFill>
                  <a:srgbClr val="2A2554"/>
                </a:solidFill>
                <a:latin typeface="Quattrocento Sans"/>
                <a:ea typeface="Quattrocento Sans"/>
                <a:cs typeface="Quattrocento Sans"/>
                <a:sym typeface="Quattrocento Sans"/>
              </a:rPr>
              <a:t> Skin cancer </a:t>
            </a:r>
            <a:r>
              <a:rPr lang="ar-EG" sz="3600" b="1" dirty="0">
                <a:sym typeface="Quattrocento Sans"/>
              </a:rPr>
              <a:t>(</a:t>
            </a:r>
            <a:endParaRPr lang="en-GB" sz="3600" b="1" dirty="0"/>
          </a:p>
        </p:txBody>
      </p:sp>
      <p:pic>
        <p:nvPicPr>
          <p:cNvPr id="10" name="Picture 9" descr="A screenshot of a computer&#10;&#10;AI-generated content may be incorrect.">
            <a:extLst>
              <a:ext uri="{FF2B5EF4-FFF2-40B4-BE49-F238E27FC236}">
                <a16:creationId xmlns:a16="http://schemas.microsoft.com/office/drawing/2014/main" id="{A45FE914-7890-D06E-8610-E30728B3F2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09161" y="1128889"/>
            <a:ext cx="3491064" cy="1602881"/>
          </a:xfrm>
          <a:prstGeom prst="rect">
            <a:avLst/>
          </a:prstGeom>
          <a:noFill/>
        </p:spPr>
      </p:pic>
      <p:pic>
        <p:nvPicPr>
          <p:cNvPr id="11" name="Picture 10" descr="A screenshot of a computer">
            <a:extLst>
              <a:ext uri="{FF2B5EF4-FFF2-40B4-BE49-F238E27FC236}">
                <a16:creationId xmlns:a16="http://schemas.microsoft.com/office/drawing/2014/main" id="{522168A0-AAC8-D20E-39A2-B1AFF8403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892" y="3131820"/>
            <a:ext cx="3725333" cy="1774613"/>
          </a:xfrm>
          <a:prstGeom prst="rect">
            <a:avLst/>
          </a:prstGeom>
        </p:spPr>
      </p:pic>
    </p:spTree>
    <p:extLst>
      <p:ext uri="{BB962C8B-B14F-4D97-AF65-F5344CB8AC3E}">
        <p14:creationId xmlns:p14="http://schemas.microsoft.com/office/powerpoint/2010/main" val="4262047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txBox="1">
            <a:spLocks noGrp="1"/>
          </p:cNvSpPr>
          <p:nvPr>
            <p:ph type="title"/>
          </p:nvPr>
        </p:nvSpPr>
        <p:spPr>
          <a:xfrm>
            <a:off x="-282872" y="-72365"/>
            <a:ext cx="6802083" cy="71704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3600" b="1" dirty="0"/>
              <a:t>Deep </a:t>
            </a:r>
            <a:r>
              <a:rPr lang="en-US" sz="3600" b="1" dirty="0" smtClean="0"/>
              <a:t>Learning(Skin Cancer)</a:t>
            </a:r>
            <a:endParaRPr sz="3600" b="1" dirty="0"/>
          </a:p>
        </p:txBody>
      </p:sp>
      <p:sp>
        <p:nvSpPr>
          <p:cNvPr id="448" name="Google Shape;448;p38"/>
          <p:cNvSpPr txBox="1"/>
          <p:nvPr/>
        </p:nvSpPr>
        <p:spPr>
          <a:xfrm>
            <a:off x="-18301" y="1249424"/>
            <a:ext cx="3963495" cy="584735"/>
          </a:xfrm>
          <a:prstGeom prst="rect">
            <a:avLst/>
          </a:prstGeom>
          <a:noFill/>
          <a:ln>
            <a:noFill/>
          </a:ln>
        </p:spPr>
        <p:txBody>
          <a:bodyPr spcFirstLastPara="1" wrap="square" lIns="91425" tIns="45700" rIns="91425" bIns="45700" anchor="t" anchorCtr="0">
            <a:spAutoFit/>
          </a:bodyPr>
          <a:lstStyle/>
          <a:p>
            <a:pPr marL="285750" lvl="0" indent="-285750">
              <a:buFont typeface="Wingdings" panose="05000000000000000000" pitchFamily="2" charset="2"/>
              <a:buChar char="Ø"/>
            </a:pPr>
            <a:r>
              <a:rPr lang="en-US" sz="1600" b="1" dirty="0"/>
              <a:t>Step 1: Upload </a:t>
            </a:r>
            <a:r>
              <a:rPr lang="en-US" sz="1600" b="1" dirty="0" smtClean="0"/>
              <a:t>Skin cancer</a:t>
            </a:r>
            <a:r>
              <a:rPr lang="en-US" sz="1600" b="1" dirty="0" smtClean="0"/>
              <a:t> </a:t>
            </a:r>
            <a:r>
              <a:rPr lang="en-US" sz="1600" b="1" dirty="0"/>
              <a:t>Image</a:t>
            </a:r>
            <a:r>
              <a:rPr lang="en-US" sz="1600" dirty="0"/>
              <a:t/>
            </a:r>
            <a:br>
              <a:rPr lang="en-US" sz="1600" dirty="0"/>
            </a:br>
            <a:r>
              <a:rPr lang="en-US" sz="1600" b="1" i="0" u="none" strike="noStrike" cap="none" dirty="0">
                <a:solidFill>
                  <a:srgbClr val="2A2554"/>
                </a:solidFill>
                <a:latin typeface="Arial"/>
                <a:ea typeface="Arial"/>
                <a:cs typeface="Arial"/>
                <a:sym typeface="Arial"/>
              </a:rPr>
              <a:t> </a:t>
            </a:r>
            <a:endParaRPr dirty="0"/>
          </a:p>
        </p:txBody>
      </p:sp>
      <p:pic>
        <p:nvPicPr>
          <p:cNvPr id="452" name="Google Shape;452;p38"/>
          <p:cNvPicPr preferRelativeResize="0"/>
          <p:nvPr/>
        </p:nvPicPr>
        <p:blipFill>
          <a:blip r:embed="rId3">
            <a:extLst>
              <a:ext uri="{28A0092B-C50C-407E-A947-70E740481C1C}">
                <a14:useLocalDpi xmlns:a14="http://schemas.microsoft.com/office/drawing/2010/main" val="0"/>
              </a:ext>
            </a:extLst>
          </a:blip>
          <a:stretch>
            <a:fillRect/>
          </a:stretch>
        </p:blipFill>
        <p:spPr>
          <a:xfrm>
            <a:off x="46940" y="1739095"/>
            <a:ext cx="3898254" cy="2665816"/>
          </a:xfrm>
          <a:prstGeom prst="rect">
            <a:avLst/>
          </a:prstGeom>
          <a:noFill/>
          <a:ln>
            <a:noFill/>
          </a:ln>
        </p:spPr>
      </p:pic>
      <p:pic>
        <p:nvPicPr>
          <p:cNvPr id="8" name="Google Shape;452;p38"/>
          <p:cNvPicPr preferRelativeResize="0"/>
          <p:nvPr/>
        </p:nvPicPr>
        <p:blipFill>
          <a:blip r:embed="rId4">
            <a:extLst>
              <a:ext uri="{28A0092B-C50C-407E-A947-70E740481C1C}">
                <a14:useLocalDpi xmlns:a14="http://schemas.microsoft.com/office/drawing/2010/main" val="0"/>
              </a:ext>
            </a:extLst>
          </a:blip>
          <a:stretch>
            <a:fillRect/>
          </a:stretch>
        </p:blipFill>
        <p:spPr>
          <a:xfrm>
            <a:off x="4400961" y="1739095"/>
            <a:ext cx="4427275" cy="2665816"/>
          </a:xfrm>
          <a:prstGeom prst="rect">
            <a:avLst/>
          </a:prstGeom>
          <a:noFill/>
          <a:ln>
            <a:noFill/>
          </a:ln>
        </p:spPr>
      </p:pic>
      <p:sp>
        <p:nvSpPr>
          <p:cNvPr id="9" name="Google Shape;448;p38"/>
          <p:cNvSpPr txBox="1"/>
          <p:nvPr/>
        </p:nvSpPr>
        <p:spPr>
          <a:xfrm>
            <a:off x="4133375" y="1033980"/>
            <a:ext cx="3976853" cy="800179"/>
          </a:xfrm>
          <a:prstGeom prst="rect">
            <a:avLst/>
          </a:prstGeom>
          <a:noFill/>
          <a:ln>
            <a:noFill/>
          </a:ln>
        </p:spPr>
        <p:txBody>
          <a:bodyPr spcFirstLastPara="1" wrap="square" lIns="91425" tIns="45700" rIns="91425" bIns="45700" anchor="t" anchorCtr="0">
            <a:spAutoFit/>
          </a:bodyPr>
          <a:lstStyle/>
          <a:p>
            <a:pPr marL="285750" lvl="0" indent="-285750">
              <a:buFont typeface="Wingdings" panose="05000000000000000000" pitchFamily="2" charset="2"/>
              <a:buChar char="Ø"/>
            </a:pPr>
            <a:r>
              <a:rPr lang="en-US" sz="1600" b="1" dirty="0"/>
              <a:t>Step 2: Select </a:t>
            </a:r>
            <a:r>
              <a:rPr lang="en-US" sz="1600" b="1" dirty="0" smtClean="0"/>
              <a:t>skin</a:t>
            </a:r>
            <a:r>
              <a:rPr lang="en-US" sz="1600" b="1" dirty="0" smtClean="0"/>
              <a:t> </a:t>
            </a:r>
            <a:r>
              <a:rPr lang="en-US" sz="1600" b="1" dirty="0"/>
              <a:t>Image from Device</a:t>
            </a:r>
            <a:r>
              <a:rPr lang="en-US" sz="1600" dirty="0"/>
              <a:t/>
            </a:r>
            <a:br>
              <a:rPr lang="en-US" sz="1600" dirty="0"/>
            </a:br>
            <a:endParaRPr dirty="0"/>
          </a:p>
        </p:txBody>
      </p:sp>
    </p:spTree>
    <p:extLst>
      <p:ext uri="{BB962C8B-B14F-4D97-AF65-F5344CB8AC3E}">
        <p14:creationId xmlns:p14="http://schemas.microsoft.com/office/powerpoint/2010/main" val="27331264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1000"/>
                                        <p:tgtEl>
                                          <p:spTgt spid="44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8"/>
                                        </p:tgtEl>
                                        <p:attrNameLst>
                                          <p:attrName>style.visibility</p:attrName>
                                        </p:attrNameLst>
                                      </p:cBhvr>
                                      <p:to>
                                        <p:strVal val="visible"/>
                                      </p:to>
                                    </p:set>
                                    <p:animEffect transition="in" filter="fade">
                                      <p:cBhvr>
                                        <p:cTn id="12" dur="1000"/>
                                        <p:tgtEl>
                                          <p:spTgt spid="448"/>
                                        </p:tgtEl>
                                      </p:cBhvr>
                                    </p:animEffect>
                                  </p:childTnLst>
                                </p:cTn>
                              </p:par>
                              <p:par>
                                <p:cTn id="13" presetID="2" presetClass="entr" presetSubtype="4" fill="hold" nodeType="withEffect">
                                  <p:stCondLst>
                                    <p:cond delay="0"/>
                                  </p:stCondLst>
                                  <p:childTnLst>
                                    <p:set>
                                      <p:cBhvr>
                                        <p:cTn id="14" dur="1" fill="hold">
                                          <p:stCondLst>
                                            <p:cond delay="0"/>
                                          </p:stCondLst>
                                        </p:cTn>
                                        <p:tgtEl>
                                          <p:spTgt spid="452"/>
                                        </p:tgtEl>
                                        <p:attrNameLst>
                                          <p:attrName>style.visibility</p:attrName>
                                        </p:attrNameLst>
                                      </p:cBhvr>
                                      <p:to>
                                        <p:strVal val="visible"/>
                                      </p:to>
                                    </p:set>
                                    <p:anim calcmode="lin" valueType="num">
                                      <p:cBhvr additive="base">
                                        <p:cTn id="15" dur="500" fill="hold"/>
                                        <p:tgtEl>
                                          <p:spTgt spid="452"/>
                                        </p:tgtEl>
                                        <p:attrNameLst>
                                          <p:attrName>ppt_x</p:attrName>
                                        </p:attrNameLst>
                                      </p:cBhvr>
                                      <p:tavLst>
                                        <p:tav tm="0">
                                          <p:val>
                                            <p:strVal val="#ppt_x"/>
                                          </p:val>
                                        </p:tav>
                                        <p:tav tm="100000">
                                          <p:val>
                                            <p:strVal val="#ppt_x"/>
                                          </p:val>
                                        </p:tav>
                                      </p:tavLst>
                                    </p:anim>
                                    <p:anim calcmode="lin" valueType="num">
                                      <p:cBhvr additive="base">
                                        <p:cTn id="16" dur="500" fill="hold"/>
                                        <p:tgtEl>
                                          <p:spTgt spid="45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par>
                                <p:cTn id="22" presetID="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txBox="1">
            <a:spLocks noGrp="1"/>
          </p:cNvSpPr>
          <p:nvPr>
            <p:ph type="title"/>
          </p:nvPr>
        </p:nvSpPr>
        <p:spPr>
          <a:xfrm>
            <a:off x="0" y="-6578"/>
            <a:ext cx="6413956" cy="67757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3600" b="1" dirty="0"/>
              <a:t>Deep Learning(Brain tumor)</a:t>
            </a:r>
            <a:endParaRPr sz="3600" b="1" dirty="0"/>
          </a:p>
        </p:txBody>
      </p:sp>
      <p:sp>
        <p:nvSpPr>
          <p:cNvPr id="448" name="Google Shape;448;p38"/>
          <p:cNvSpPr txBox="1"/>
          <p:nvPr/>
        </p:nvSpPr>
        <p:spPr>
          <a:xfrm>
            <a:off x="2346427" y="1103112"/>
            <a:ext cx="3963495" cy="338514"/>
          </a:xfrm>
          <a:prstGeom prst="rect">
            <a:avLst/>
          </a:prstGeom>
          <a:noFill/>
          <a:ln>
            <a:noFill/>
          </a:ln>
        </p:spPr>
        <p:txBody>
          <a:bodyPr spcFirstLastPara="1" wrap="square" lIns="91425" tIns="45700" rIns="91425" bIns="45700" anchor="t" anchorCtr="0">
            <a:spAutoFit/>
          </a:bodyPr>
          <a:lstStyle/>
          <a:p>
            <a:pPr marL="285750" indent="-285750">
              <a:buFont typeface="Wingdings" panose="05000000000000000000" pitchFamily="2" charset="2"/>
              <a:buChar char="Ø"/>
            </a:pPr>
            <a:r>
              <a:rPr lang="en-US" sz="1600" b="1" dirty="0"/>
              <a:t>Step 3: Prediction Result Displayed</a:t>
            </a:r>
          </a:p>
        </p:txBody>
      </p:sp>
      <p:pic>
        <p:nvPicPr>
          <p:cNvPr id="452" name="Google Shape;452;p38"/>
          <p:cNvPicPr preferRelativeResize="0"/>
          <p:nvPr/>
        </p:nvPicPr>
        <p:blipFill>
          <a:blip r:embed="rId3">
            <a:extLst>
              <a:ext uri="{28A0092B-C50C-407E-A947-70E740481C1C}">
                <a14:useLocalDpi xmlns:a14="http://schemas.microsoft.com/office/drawing/2010/main" val="0"/>
              </a:ext>
            </a:extLst>
          </a:blip>
          <a:stretch>
            <a:fillRect/>
          </a:stretch>
        </p:blipFill>
        <p:spPr>
          <a:xfrm>
            <a:off x="1848536" y="1873739"/>
            <a:ext cx="5282469" cy="3177663"/>
          </a:xfrm>
          <a:prstGeom prst="rect">
            <a:avLst/>
          </a:prstGeom>
          <a:noFill/>
          <a:ln>
            <a:noFill/>
          </a:ln>
        </p:spPr>
      </p:pic>
    </p:spTree>
    <p:extLst>
      <p:ext uri="{BB962C8B-B14F-4D97-AF65-F5344CB8AC3E}">
        <p14:creationId xmlns:p14="http://schemas.microsoft.com/office/powerpoint/2010/main" val="694601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1000"/>
                                        <p:tgtEl>
                                          <p:spTgt spid="44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8"/>
                                        </p:tgtEl>
                                        <p:attrNameLst>
                                          <p:attrName>style.visibility</p:attrName>
                                        </p:attrNameLst>
                                      </p:cBhvr>
                                      <p:to>
                                        <p:strVal val="visible"/>
                                      </p:to>
                                    </p:set>
                                    <p:animEffect transition="in" filter="fade">
                                      <p:cBhvr>
                                        <p:cTn id="12" dur="1000"/>
                                        <p:tgtEl>
                                          <p:spTgt spid="448"/>
                                        </p:tgtEl>
                                      </p:cBhvr>
                                    </p:animEffect>
                                  </p:childTnLst>
                                </p:cTn>
                              </p:par>
                              <p:par>
                                <p:cTn id="13" presetID="2" presetClass="entr" presetSubtype="4" fill="hold" nodeType="withEffect">
                                  <p:stCondLst>
                                    <p:cond delay="0"/>
                                  </p:stCondLst>
                                  <p:childTnLst>
                                    <p:set>
                                      <p:cBhvr>
                                        <p:cTn id="14" dur="1" fill="hold">
                                          <p:stCondLst>
                                            <p:cond delay="0"/>
                                          </p:stCondLst>
                                        </p:cTn>
                                        <p:tgtEl>
                                          <p:spTgt spid="452"/>
                                        </p:tgtEl>
                                        <p:attrNameLst>
                                          <p:attrName>style.visibility</p:attrName>
                                        </p:attrNameLst>
                                      </p:cBhvr>
                                      <p:to>
                                        <p:strVal val="visible"/>
                                      </p:to>
                                    </p:set>
                                    <p:anim calcmode="lin" valueType="num">
                                      <p:cBhvr additive="base">
                                        <p:cTn id="15" dur="500"/>
                                        <p:tgtEl>
                                          <p:spTgt spid="4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6"/>
          <p:cNvSpPr txBox="1">
            <a:spLocks noGrp="1"/>
          </p:cNvSpPr>
          <p:nvPr>
            <p:ph type="title"/>
          </p:nvPr>
        </p:nvSpPr>
        <p:spPr>
          <a:xfrm>
            <a:off x="2208450" y="0"/>
            <a:ext cx="47271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US" b="1"/>
              <a:t>Aims &amp; Objectives</a:t>
            </a:r>
            <a:endParaRPr b="1"/>
          </a:p>
        </p:txBody>
      </p:sp>
      <p:sp>
        <p:nvSpPr>
          <p:cNvPr id="205" name="Google Shape;205;p6"/>
          <p:cNvSpPr txBox="1"/>
          <p:nvPr/>
        </p:nvSpPr>
        <p:spPr>
          <a:xfrm>
            <a:off x="1111404" y="750849"/>
            <a:ext cx="6921191" cy="394009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Project Aim:</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 primary aim of the Hospital Management System (HMS) project is to develop a comprehensive, user-friendly, and efficient system that automates and streamlines the administrative and clinical operations of a hospital. This system is intended to enhance the quality of patient care, improve operational efficiency, and ensure accurate and secure management of patient information.</a:t>
            </a:r>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Objectives: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1) Define Hospital Operation</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2) Patient Information Management</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3) Billing Automation</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4) Diagnosis Recording</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5) Deep Learning for Medical Imaging</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6) Resource Optimization</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7) Enhanced Patient Experience</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8) Compliance and Reporting</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9) Scalability and Flexibility</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10) Support Decision-Making</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1000"/>
                                        <p:tgtEl>
                                          <p:spTgt spid="20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 calcmode="lin" valueType="num">
                                      <p:cBhvr additive="base">
                                        <p:cTn id="12" dur="1000"/>
                                        <p:tgtEl>
                                          <p:spTgt spid="2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32f9475a2b2_5_17"/>
          <p:cNvSpPr txBox="1"/>
          <p:nvPr/>
        </p:nvSpPr>
        <p:spPr>
          <a:xfrm>
            <a:off x="872999" y="699117"/>
            <a:ext cx="7245900" cy="444438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200" b="1" dirty="0"/>
              <a:t>Key Goals </a:t>
            </a:r>
            <a:endParaRPr sz="2200" b="1" i="0" u="none" strike="noStrike" cap="none" dirty="0">
              <a:solidFill>
                <a:srgbClr val="000000"/>
              </a:solidFill>
              <a:sym typeface="Arial"/>
            </a:endParaRPr>
          </a:p>
          <a:p>
            <a:pPr marL="0" marR="0" lvl="0" indent="0" algn="l" rtl="0">
              <a:lnSpc>
                <a:spcPct val="100000"/>
              </a:lnSpc>
              <a:spcBef>
                <a:spcPts val="0"/>
              </a:spcBef>
              <a:spcAft>
                <a:spcPts val="0"/>
              </a:spcAft>
              <a:buNone/>
            </a:pPr>
            <a:endParaRPr b="1" dirty="0"/>
          </a:p>
          <a:p>
            <a:pPr marL="457200" lvl="0" indent="-311150">
              <a:lnSpc>
                <a:spcPct val="131250"/>
              </a:lnSpc>
              <a:buSzPts val="1300"/>
              <a:buChar char="❖"/>
            </a:pPr>
            <a:r>
              <a:rPr lang="en-US" dirty="0"/>
              <a:t>Build a strong image classifier: Using </a:t>
            </a:r>
            <a:r>
              <a:rPr lang="en-US" dirty="0" err="1"/>
              <a:t>Xception</a:t>
            </a:r>
            <a:r>
              <a:rPr lang="en-US" dirty="0"/>
              <a:t> model to handle large data and reduce overfitting.</a:t>
            </a:r>
          </a:p>
          <a:p>
            <a:pPr marL="457200" lvl="0" indent="-311150">
              <a:lnSpc>
                <a:spcPct val="131250"/>
              </a:lnSpc>
              <a:buSzPts val="1300"/>
              <a:buChar char="❖"/>
            </a:pPr>
            <a:r>
              <a:rPr lang="en-US" dirty="0"/>
              <a:t>Improve accuracy and performance: Fine-tuned the whole model and added layers to help the model learn better.</a:t>
            </a:r>
          </a:p>
          <a:p>
            <a:pPr marL="457200" lvl="0" indent="-311150">
              <a:lnSpc>
                <a:spcPct val="131250"/>
              </a:lnSpc>
              <a:buSzPts val="1300"/>
              <a:buChar char="❖"/>
            </a:pPr>
            <a:r>
              <a:rPr lang="en-US" dirty="0"/>
              <a:t>Avoid wasting time and resources: </a:t>
            </a:r>
          </a:p>
          <a:p>
            <a:pPr marL="146050" lvl="0">
              <a:lnSpc>
                <a:spcPct val="131250"/>
              </a:lnSpc>
              <a:buSzPts val="1300"/>
            </a:pPr>
            <a:r>
              <a:rPr lang="en-US" dirty="0"/>
              <a:t>       Used </a:t>
            </a:r>
            <a:r>
              <a:rPr lang="en-US" dirty="0" err="1"/>
              <a:t>EarlyStopping</a:t>
            </a:r>
            <a:r>
              <a:rPr lang="en-US" dirty="0"/>
              <a:t> to stop training when it’s no longer improving.</a:t>
            </a:r>
          </a:p>
          <a:p>
            <a:pPr marL="146050" lvl="0">
              <a:lnSpc>
                <a:spcPct val="131250"/>
              </a:lnSpc>
              <a:buSzPts val="1300"/>
            </a:pPr>
            <a:r>
              <a:rPr lang="en-US" dirty="0"/>
              <a:t>       Used </a:t>
            </a:r>
            <a:r>
              <a:rPr lang="en-US" dirty="0" err="1"/>
              <a:t>ReduceLROnPlateau</a:t>
            </a:r>
            <a:r>
              <a:rPr lang="en-US" dirty="0"/>
              <a:t> to slow down learning rate if the model gets stuck.</a:t>
            </a:r>
          </a:p>
          <a:p>
            <a:pPr marL="457200" lvl="0" indent="-311150">
              <a:lnSpc>
                <a:spcPct val="131250"/>
              </a:lnSpc>
              <a:buSzPts val="1300"/>
              <a:buChar char="❖"/>
            </a:pPr>
            <a:r>
              <a:rPr lang="en-US" dirty="0"/>
              <a:t>Handle unbalanced classes: Tried to make the model work well across all classes, not just the big ones.</a:t>
            </a:r>
          </a:p>
          <a:p>
            <a:pPr marL="457200" lvl="0" indent="-311150">
              <a:lnSpc>
                <a:spcPct val="131250"/>
              </a:lnSpc>
              <a:buSzPts val="1300"/>
              <a:buChar char="❖"/>
            </a:pPr>
            <a:r>
              <a:rPr lang="en-US" dirty="0"/>
              <a:t>Save and reuse the model: Saved the model structure and weights so it can be used again without retraining.</a:t>
            </a:r>
          </a:p>
          <a:p>
            <a:pPr marL="457200" lvl="0" indent="-311150">
              <a:lnSpc>
                <a:spcPct val="131250"/>
              </a:lnSpc>
              <a:buSzPts val="1300"/>
              <a:buChar char="❖"/>
            </a:pPr>
            <a:r>
              <a:rPr lang="en-US" dirty="0"/>
              <a:t>Check how good the model is: Used accuracy and classification report to evaluate how well the model performs on test data.</a:t>
            </a:r>
            <a:endParaRPr sz="1100" dirty="0"/>
          </a:p>
          <a:p>
            <a:pPr marL="0" marR="0" lvl="0" indent="0" algn="just"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endParaRPr dirty="0"/>
          </a:p>
        </p:txBody>
      </p:sp>
    </p:spTree>
    <p:extLst>
      <p:ext uri="{BB962C8B-B14F-4D97-AF65-F5344CB8AC3E}">
        <p14:creationId xmlns:p14="http://schemas.microsoft.com/office/powerpoint/2010/main" val="3891515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 calcmode="lin" valueType="num">
                                      <p:cBhvr additive="base">
                                        <p:cTn id="7" dur="1000"/>
                                        <p:tgtEl>
                                          <p:spTgt spid="4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2"/>
          <p:cNvSpPr/>
          <p:nvPr/>
        </p:nvSpPr>
        <p:spPr>
          <a:xfrm rot="5400000" flipH="1">
            <a:off x="3800533" y="126458"/>
            <a:ext cx="1543080" cy="5202954"/>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2"/>
          <p:cNvSpPr/>
          <p:nvPr/>
        </p:nvSpPr>
        <p:spPr>
          <a:xfrm>
            <a:off x="3040991" y="2307035"/>
            <a:ext cx="3382111" cy="984372"/>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2"/>
          <p:cNvSpPr txBox="1">
            <a:spLocks noGrp="1"/>
          </p:cNvSpPr>
          <p:nvPr>
            <p:ph type="title"/>
          </p:nvPr>
        </p:nvSpPr>
        <p:spPr>
          <a:xfrm>
            <a:off x="2252546" y="2307035"/>
            <a:ext cx="4873504" cy="841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a:t>Thank you </a:t>
            </a:r>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 calcmode="lin" valueType="num">
                                      <p:cBhvr additive="base">
                                        <p:cTn id="7" dur="1000"/>
                                        <p:tgtEl>
                                          <p:spTgt spid="48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8"/>
                                        </p:tgtEl>
                                        <p:attrNameLst>
                                          <p:attrName>style.visibility</p:attrName>
                                        </p:attrNameLst>
                                      </p:cBhvr>
                                      <p:to>
                                        <p:strVal val="visible"/>
                                      </p:to>
                                    </p:set>
                                    <p:animEffect transition="in" filter="fade">
                                      <p:cBhvr>
                                        <p:cTn id="12" dur="1000"/>
                                        <p:tgtEl>
                                          <p:spTgt spid="488"/>
                                        </p:tgtEl>
                                      </p:cBhvr>
                                    </p:animEffect>
                                  </p:childTnLst>
                                </p:cTn>
                              </p:par>
                              <p:par>
                                <p:cTn id="13" presetID="10" presetClass="entr" presetSubtype="0" fill="hold" nodeType="withEffect">
                                  <p:stCondLst>
                                    <p:cond delay="0"/>
                                  </p:stCondLst>
                                  <p:childTnLst>
                                    <p:set>
                                      <p:cBhvr>
                                        <p:cTn id="14" dur="1" fill="hold">
                                          <p:stCondLst>
                                            <p:cond delay="0"/>
                                          </p:stCondLst>
                                        </p:cTn>
                                        <p:tgtEl>
                                          <p:spTgt spid="490"/>
                                        </p:tgtEl>
                                        <p:attrNameLst>
                                          <p:attrName>style.visibility</p:attrName>
                                        </p:attrNameLst>
                                      </p:cBhvr>
                                      <p:to>
                                        <p:strVal val="visible"/>
                                      </p:to>
                                    </p:set>
                                    <p:animEffect transition="in" filter="fade">
                                      <p:cBhvr>
                                        <p:cTn id="15" dur="10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7"/>
          <p:cNvSpPr/>
          <p:nvPr/>
        </p:nvSpPr>
        <p:spPr>
          <a:xfrm rot="5400000" flipH="1">
            <a:off x="3732621" y="194369"/>
            <a:ext cx="1678903" cy="5202954"/>
          </a:xfrm>
          <a:custGeom>
            <a:avLst/>
            <a:gdLst/>
            <a:ahLst/>
            <a:cxnLst/>
            <a:rect l="l" t="t" r="r" b="b"/>
            <a:pathLst>
              <a:path w="64883" h="81182" extrusionOk="0">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7"/>
          <p:cNvSpPr/>
          <p:nvPr/>
        </p:nvSpPr>
        <p:spPr>
          <a:xfrm>
            <a:off x="3919875" y="776950"/>
            <a:ext cx="1304263" cy="1126945"/>
          </a:xfrm>
          <a:custGeom>
            <a:avLst/>
            <a:gdLst/>
            <a:ahLst/>
            <a:cxnLst/>
            <a:rect l="l" t="t" r="r" b="b"/>
            <a:pathLst>
              <a:path w="32629" h="28193" extrusionOk="0">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7"/>
          <p:cNvSpPr txBox="1">
            <a:spLocks noGrp="1"/>
          </p:cNvSpPr>
          <p:nvPr>
            <p:ph type="title"/>
          </p:nvPr>
        </p:nvSpPr>
        <p:spPr>
          <a:xfrm>
            <a:off x="2252546" y="2307035"/>
            <a:ext cx="4873504"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b="1"/>
              <a:t>Related work</a:t>
            </a:r>
            <a:endParaRPr/>
          </a:p>
        </p:txBody>
      </p:sp>
      <p:sp>
        <p:nvSpPr>
          <p:cNvPr id="213" name="Google Shape;213;p7"/>
          <p:cNvSpPr txBox="1">
            <a:spLocks noGrp="1"/>
          </p:cNvSpPr>
          <p:nvPr>
            <p:ph type="title" idx="2"/>
          </p:nvPr>
        </p:nvSpPr>
        <p:spPr>
          <a:xfrm>
            <a:off x="3965250" y="714225"/>
            <a:ext cx="1213500" cy="92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US"/>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 calcmode="lin" valueType="num">
                                      <p:cBhvr additive="base">
                                        <p:cTn id="7" dur="1000"/>
                                        <p:tgtEl>
                                          <p:spTgt spid="211"/>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0"/>
                                        </p:tgtEl>
                                        <p:attrNameLst>
                                          <p:attrName>style.visibility</p:attrName>
                                        </p:attrNameLst>
                                      </p:cBhvr>
                                      <p:to>
                                        <p:strVal val="visible"/>
                                      </p:to>
                                    </p:set>
                                    <p:animEffect transition="in" filter="fade">
                                      <p:cBhvr>
                                        <p:cTn id="15" dur="1000"/>
                                        <p:tgtEl>
                                          <p:spTgt spid="210"/>
                                        </p:tgtEl>
                                      </p:cBhvr>
                                    </p:animEffect>
                                  </p:childTnLst>
                                </p:cTn>
                              </p:par>
                              <p:par>
                                <p:cTn id="16" presetID="10" presetClass="entr" presetSubtype="0" fill="hold"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fade">
                                      <p:cBhvr>
                                        <p:cTn id="18" dur="1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8"/>
          <p:cNvSpPr txBox="1">
            <a:spLocks noGrp="1"/>
          </p:cNvSpPr>
          <p:nvPr>
            <p:ph type="title"/>
          </p:nvPr>
        </p:nvSpPr>
        <p:spPr>
          <a:xfrm>
            <a:off x="1129619" y="1341133"/>
            <a:ext cx="4546500" cy="53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Related Work : Hypercare</a:t>
            </a:r>
            <a:endParaRPr/>
          </a:p>
        </p:txBody>
      </p:sp>
      <p:sp>
        <p:nvSpPr>
          <p:cNvPr id="219" name="Google Shape;219;p8"/>
          <p:cNvSpPr txBox="1">
            <a:spLocks noGrp="1"/>
          </p:cNvSpPr>
          <p:nvPr>
            <p:ph type="subTitle" idx="1"/>
          </p:nvPr>
        </p:nvSpPr>
        <p:spPr>
          <a:xfrm>
            <a:off x="1203960" y="1695730"/>
            <a:ext cx="7035217" cy="3149476"/>
          </a:xfrm>
          <a:prstGeom prst="rect">
            <a:avLst/>
          </a:prstGeom>
          <a:noFill/>
          <a:ln>
            <a:noFill/>
          </a:ln>
        </p:spPr>
        <p:txBody>
          <a:bodyPr spcFirstLastPara="1" wrap="square" lIns="91425" tIns="91425" rIns="91425" bIns="91425" anchor="t" anchorCtr="0">
            <a:noAutofit/>
          </a:bodyPr>
          <a:lstStyle/>
          <a:p>
            <a:pPr marL="285750" lvl="0" indent="-127000" algn="l" rtl="0">
              <a:lnSpc>
                <a:spcPct val="100000"/>
              </a:lnSpc>
              <a:spcBef>
                <a:spcPts val="0"/>
              </a:spcBef>
              <a:spcAft>
                <a:spcPts val="0"/>
              </a:spcAft>
              <a:buSzPts val="2500"/>
              <a:buFont typeface="Arial"/>
              <a:buNone/>
            </a:pPr>
            <a:endParaRPr sz="1600"/>
          </a:p>
          <a:p>
            <a:pPr marL="285750" lvl="0" indent="-285750" algn="just" rtl="0">
              <a:lnSpc>
                <a:spcPct val="100000"/>
              </a:lnSpc>
              <a:spcBef>
                <a:spcPts val="0"/>
              </a:spcBef>
              <a:spcAft>
                <a:spcPts val="0"/>
              </a:spcAft>
              <a:buSzPts val="2500"/>
              <a:buFont typeface="Arial"/>
              <a:buChar char="•"/>
            </a:pPr>
            <a:r>
              <a:rPr lang="en-US" sz="1600"/>
              <a:t>In the realm of healthcare management, several existing systems have been developed to address the complexities of hospital operations.</a:t>
            </a:r>
            <a:endParaRPr/>
          </a:p>
          <a:p>
            <a:pPr marL="285750" lvl="0" indent="-285750" algn="just" rtl="0">
              <a:lnSpc>
                <a:spcPct val="100000"/>
              </a:lnSpc>
              <a:spcBef>
                <a:spcPts val="0"/>
              </a:spcBef>
              <a:spcAft>
                <a:spcPts val="0"/>
              </a:spcAft>
              <a:buSzPts val="2500"/>
              <a:buFont typeface="Arial"/>
              <a:buChar char="•"/>
            </a:pPr>
            <a:r>
              <a:rPr lang="en-US" sz="1600"/>
              <a:t> These systems vary in scope and functionality, but they all aim to enhance the efficiency and effectiveness of healthcare delivery. </a:t>
            </a:r>
            <a:endParaRPr/>
          </a:p>
          <a:p>
            <a:pPr marL="285750" lvl="0" indent="-285750" algn="just" rtl="0">
              <a:lnSpc>
                <a:spcPct val="100000"/>
              </a:lnSpc>
              <a:spcBef>
                <a:spcPts val="0"/>
              </a:spcBef>
              <a:spcAft>
                <a:spcPts val="0"/>
              </a:spcAft>
              <a:buSzPts val="2500"/>
              <a:buFont typeface="Arial"/>
              <a:buChar char="•"/>
            </a:pPr>
            <a:r>
              <a:rPr lang="en-US" sz="1600"/>
              <a:t>Understanding these existing systems provides valuable insights into the features, benefits, and limitations that can inform the development of a new Hospital Management System (HMS).</a:t>
            </a:r>
            <a:endParaRPr/>
          </a:p>
        </p:txBody>
      </p:sp>
      <p:sp>
        <p:nvSpPr>
          <p:cNvPr id="220" name="Google Shape;220;p8"/>
          <p:cNvSpPr txBox="1"/>
          <p:nvPr/>
        </p:nvSpPr>
        <p:spPr>
          <a:xfrm>
            <a:off x="2059451" y="169310"/>
            <a:ext cx="5326373" cy="80084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300"/>
              <a:buFont typeface="Alice"/>
              <a:buNone/>
            </a:pPr>
            <a:r>
              <a:rPr lang="en-US" sz="4000" b="1" i="0" u="none" strike="noStrike" cap="none">
                <a:solidFill>
                  <a:schemeClr val="dk1"/>
                </a:solidFill>
                <a:latin typeface="Alice"/>
                <a:ea typeface="Alice"/>
                <a:cs typeface="Alice"/>
                <a:sym typeface="Alice"/>
              </a:rPr>
              <a:t>Related work</a:t>
            </a:r>
            <a:br>
              <a:rPr lang="en-US" sz="4000" b="1" i="0" u="none" strike="noStrike" cap="none">
                <a:solidFill>
                  <a:schemeClr val="dk1"/>
                </a:solidFill>
                <a:latin typeface="Alice"/>
                <a:ea typeface="Alice"/>
                <a:cs typeface="Alice"/>
                <a:sym typeface="Alice"/>
              </a:rPr>
            </a:br>
            <a:endParaRPr sz="4000" b="1" i="0" u="none" strike="noStrike" cap="none">
              <a:solidFill>
                <a:schemeClr val="dk1"/>
              </a:solidFill>
              <a:latin typeface="Alice"/>
              <a:ea typeface="Alice"/>
              <a:cs typeface="Alice"/>
              <a:sym typeface="Alice"/>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par>
                                <p:cTn id="8" presetID="10" presetClass="entr" presetSubtype="0" fill="hold" nodeType="withEffect">
                                  <p:stCondLst>
                                    <p:cond delay="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1000"/>
                                        <p:tgtEl>
                                          <p:spTgt spid="218"/>
                                        </p:tgtEl>
                                      </p:cBhvr>
                                    </p:animEffect>
                                  </p:childTnLst>
                                </p:cTn>
                              </p:par>
                              <p:par>
                                <p:cTn id="11" presetID="10"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animEffect transition="in" filter="fade">
                                      <p:cBhvr>
                                        <p:cTn id="13"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250845" y="232776"/>
            <a:ext cx="6361680" cy="93345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US" sz="4000" b="1"/>
              <a:t>Existing System</a:t>
            </a:r>
            <a:endParaRPr sz="4000" b="1"/>
          </a:p>
        </p:txBody>
      </p:sp>
      <p:sp>
        <p:nvSpPr>
          <p:cNvPr id="226" name="Google Shape;226;p9"/>
          <p:cNvSpPr txBox="1">
            <a:spLocks noGrp="1"/>
          </p:cNvSpPr>
          <p:nvPr>
            <p:ph type="subTitle" idx="1"/>
          </p:nvPr>
        </p:nvSpPr>
        <p:spPr>
          <a:xfrm>
            <a:off x="438780" y="1107688"/>
            <a:ext cx="7448850" cy="3248722"/>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Font typeface="Arial"/>
              <a:buChar char="•"/>
            </a:pPr>
            <a:r>
              <a:rPr lang="en-US"/>
              <a:t>The current manual system involves extensive paperwork.</a:t>
            </a:r>
            <a:endParaRPr/>
          </a:p>
          <a:p>
            <a:pPr marL="457200" lvl="0" indent="-317500" algn="just" rtl="0">
              <a:lnSpc>
                <a:spcPct val="100000"/>
              </a:lnSpc>
              <a:spcBef>
                <a:spcPts val="0"/>
              </a:spcBef>
              <a:spcAft>
                <a:spcPts val="0"/>
              </a:spcAft>
              <a:buSzPts val="1400"/>
              <a:buFont typeface="Arial"/>
              <a:buChar char="•"/>
            </a:pPr>
            <a:r>
              <a:rPr lang="en-US"/>
              <a:t>Maintaining sales and service records is time-consuming.</a:t>
            </a:r>
            <a:endParaRPr/>
          </a:p>
          <a:p>
            <a:pPr marL="457200" lvl="0" indent="-317500" algn="just" rtl="0">
              <a:lnSpc>
                <a:spcPct val="100000"/>
              </a:lnSpc>
              <a:spcBef>
                <a:spcPts val="0"/>
              </a:spcBef>
              <a:spcAft>
                <a:spcPts val="0"/>
              </a:spcAft>
              <a:buSzPts val="1400"/>
              <a:buFont typeface="Arial"/>
              <a:buChar char="•"/>
            </a:pPr>
            <a:r>
              <a:rPr lang="en-US"/>
              <a:t>As the database grows, managing and organizing information becomes difficult.</a:t>
            </a:r>
            <a:endParaRPr/>
          </a:p>
          <a:p>
            <a:pPr marL="457200" lvl="0" indent="-317500" algn="just" rtl="0">
              <a:lnSpc>
                <a:spcPct val="100000"/>
              </a:lnSpc>
              <a:spcBef>
                <a:spcPts val="0"/>
              </a:spcBef>
              <a:spcAft>
                <a:spcPts val="0"/>
              </a:spcAft>
              <a:buSzPts val="1400"/>
              <a:buFont typeface="Arial"/>
              <a:buChar char="•"/>
            </a:pPr>
            <a:r>
              <a:rPr lang="en-US"/>
              <a:t>Large quantities of file cabinets are required, taking up valuable office space.</a:t>
            </a:r>
            <a:endParaRPr/>
          </a:p>
          <a:p>
            <a:pPr marL="457200" lvl="0" indent="-317500" algn="just" rtl="0">
              <a:lnSpc>
                <a:spcPct val="100000"/>
              </a:lnSpc>
              <a:spcBef>
                <a:spcPts val="0"/>
              </a:spcBef>
              <a:spcAft>
                <a:spcPts val="0"/>
              </a:spcAft>
              <a:buSzPts val="1400"/>
              <a:buFont typeface="Arial"/>
              <a:buChar char="•"/>
            </a:pPr>
            <a:r>
              <a:rPr lang="en-US"/>
              <a:t>Retrieving records of previously registered patients is a tedious process.</a:t>
            </a:r>
            <a:endParaRPr/>
          </a:p>
          <a:p>
            <a:pPr marL="457200" lvl="0" indent="-317500" algn="just" rtl="0">
              <a:lnSpc>
                <a:spcPct val="100000"/>
              </a:lnSpc>
              <a:spcBef>
                <a:spcPts val="0"/>
              </a:spcBef>
              <a:spcAft>
                <a:spcPts val="0"/>
              </a:spcAft>
              <a:buSzPts val="1400"/>
              <a:buFont typeface="Arial"/>
              <a:buChar char="•"/>
            </a:pPr>
            <a:r>
              <a:rPr lang="en-US"/>
              <a:t>The lack of security leaves the system vulnerable to disorganization or tampering.</a:t>
            </a:r>
            <a:endParaRPr/>
          </a:p>
          <a:p>
            <a:pPr marL="457200" lvl="0" indent="-317500" algn="just" rtl="0">
              <a:lnSpc>
                <a:spcPct val="100000"/>
              </a:lnSpc>
              <a:spcBef>
                <a:spcPts val="0"/>
              </a:spcBef>
              <a:spcAft>
                <a:spcPts val="0"/>
              </a:spcAft>
              <a:buSzPts val="1400"/>
              <a:buFont typeface="Arial"/>
              <a:buChar char="•"/>
            </a:pPr>
            <a:r>
              <a:rPr lang="en-US"/>
              <a:t>The manual system does not provide easy access to essential details about available doctors.</a:t>
            </a:r>
            <a:endParaRPr/>
          </a:p>
          <a:p>
            <a:pPr marL="457200" lvl="0" indent="-317500" algn="just" rtl="0">
              <a:lnSpc>
                <a:spcPct val="100000"/>
              </a:lnSpc>
              <a:spcBef>
                <a:spcPts val="0"/>
              </a:spcBef>
              <a:spcAft>
                <a:spcPts val="0"/>
              </a:spcAft>
              <a:buSzPts val="1400"/>
              <a:buFont typeface="Arial"/>
              <a:buChar char="•"/>
            </a:pPr>
            <a:r>
              <a:rPr lang="en-US"/>
              <a:t>The receptionist and operational staff handle all tasks manually, involving significant paper handling.</a:t>
            </a:r>
            <a:endParaRPr/>
          </a:p>
          <a:p>
            <a:pPr marL="457200" lvl="0" indent="-317500" algn="just" rtl="0">
              <a:lnSpc>
                <a:spcPct val="100000"/>
              </a:lnSpc>
              <a:spcBef>
                <a:spcPts val="0"/>
              </a:spcBef>
              <a:spcAft>
                <a:spcPts val="0"/>
              </a:spcAft>
              <a:buSzPts val="1400"/>
              <a:buFont typeface="Arial"/>
              <a:buChar char="•"/>
            </a:pPr>
            <a:r>
              <a:rPr lang="en-US"/>
              <a:t>Doctors are burdened with remembering various medicines for diagnosis, which may lead to missed opportunities for better alternatives.</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 calcmode="lin" valueType="num">
                                      <p:cBhvr additive="base">
                                        <p:cTn id="7" dur="1000"/>
                                        <p:tgtEl>
                                          <p:spTgt spid="22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
                                            <p:txEl>
                                              <p:pRg st="0" end="0"/>
                                            </p:txEl>
                                          </p:spTgt>
                                        </p:tgtEl>
                                        <p:attrNameLst>
                                          <p:attrName>style.visibility</p:attrName>
                                        </p:attrNameLst>
                                      </p:cBhvr>
                                      <p:to>
                                        <p:strVal val="visible"/>
                                      </p:to>
                                    </p:set>
                                    <p:animEffect transition="in" filter="fade">
                                      <p:cBhvr>
                                        <p:cTn id="12" dur="1000"/>
                                        <p:tgtEl>
                                          <p:spTgt spid="2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6">
                                            <p:txEl>
                                              <p:pRg st="1" end="1"/>
                                            </p:txEl>
                                          </p:spTgt>
                                        </p:tgtEl>
                                        <p:attrNameLst>
                                          <p:attrName>style.visibility</p:attrName>
                                        </p:attrNameLst>
                                      </p:cBhvr>
                                      <p:to>
                                        <p:strVal val="visible"/>
                                      </p:to>
                                    </p:set>
                                    <p:animEffect transition="in" filter="fade">
                                      <p:cBhvr>
                                        <p:cTn id="17" dur="1000"/>
                                        <p:tgtEl>
                                          <p:spTgt spid="2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6">
                                            <p:txEl>
                                              <p:pRg st="2" end="2"/>
                                            </p:txEl>
                                          </p:spTgt>
                                        </p:tgtEl>
                                        <p:attrNameLst>
                                          <p:attrName>style.visibility</p:attrName>
                                        </p:attrNameLst>
                                      </p:cBhvr>
                                      <p:to>
                                        <p:strVal val="visible"/>
                                      </p:to>
                                    </p:set>
                                    <p:animEffect transition="in" filter="fade">
                                      <p:cBhvr>
                                        <p:cTn id="22" dur="1000"/>
                                        <p:tgtEl>
                                          <p:spTgt spid="2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6">
                                            <p:txEl>
                                              <p:pRg st="3" end="3"/>
                                            </p:txEl>
                                          </p:spTgt>
                                        </p:tgtEl>
                                        <p:attrNameLst>
                                          <p:attrName>style.visibility</p:attrName>
                                        </p:attrNameLst>
                                      </p:cBhvr>
                                      <p:to>
                                        <p:strVal val="visible"/>
                                      </p:to>
                                    </p:set>
                                    <p:animEffect transition="in" filter="fade">
                                      <p:cBhvr>
                                        <p:cTn id="27" dur="1000"/>
                                        <p:tgtEl>
                                          <p:spTgt spid="22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6">
                                            <p:txEl>
                                              <p:pRg st="4" end="4"/>
                                            </p:txEl>
                                          </p:spTgt>
                                        </p:tgtEl>
                                        <p:attrNameLst>
                                          <p:attrName>style.visibility</p:attrName>
                                        </p:attrNameLst>
                                      </p:cBhvr>
                                      <p:to>
                                        <p:strVal val="visible"/>
                                      </p:to>
                                    </p:set>
                                    <p:animEffect transition="in" filter="fade">
                                      <p:cBhvr>
                                        <p:cTn id="32" dur="1000"/>
                                        <p:tgtEl>
                                          <p:spTgt spid="22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6">
                                            <p:txEl>
                                              <p:pRg st="5" end="5"/>
                                            </p:txEl>
                                          </p:spTgt>
                                        </p:tgtEl>
                                        <p:attrNameLst>
                                          <p:attrName>style.visibility</p:attrName>
                                        </p:attrNameLst>
                                      </p:cBhvr>
                                      <p:to>
                                        <p:strVal val="visible"/>
                                      </p:to>
                                    </p:set>
                                    <p:animEffect transition="in" filter="fade">
                                      <p:cBhvr>
                                        <p:cTn id="37" dur="1000"/>
                                        <p:tgtEl>
                                          <p:spTgt spid="22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6">
                                            <p:txEl>
                                              <p:pRg st="6" end="6"/>
                                            </p:txEl>
                                          </p:spTgt>
                                        </p:tgtEl>
                                        <p:attrNameLst>
                                          <p:attrName>style.visibility</p:attrName>
                                        </p:attrNameLst>
                                      </p:cBhvr>
                                      <p:to>
                                        <p:strVal val="visible"/>
                                      </p:to>
                                    </p:set>
                                    <p:animEffect transition="in" filter="fade">
                                      <p:cBhvr>
                                        <p:cTn id="42" dur="1000"/>
                                        <p:tgtEl>
                                          <p:spTgt spid="22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6">
                                            <p:txEl>
                                              <p:pRg st="7" end="7"/>
                                            </p:txEl>
                                          </p:spTgt>
                                        </p:tgtEl>
                                        <p:attrNameLst>
                                          <p:attrName>style.visibility</p:attrName>
                                        </p:attrNameLst>
                                      </p:cBhvr>
                                      <p:to>
                                        <p:strVal val="visible"/>
                                      </p:to>
                                    </p:set>
                                    <p:animEffect transition="in" filter="fade">
                                      <p:cBhvr>
                                        <p:cTn id="47" dur="1000"/>
                                        <p:tgtEl>
                                          <p:spTgt spid="226">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6">
                                            <p:txEl>
                                              <p:pRg st="8" end="8"/>
                                            </p:txEl>
                                          </p:spTgt>
                                        </p:tgtEl>
                                        <p:attrNameLst>
                                          <p:attrName>style.visibility</p:attrName>
                                        </p:attrNameLst>
                                      </p:cBhvr>
                                      <p:to>
                                        <p:strVal val="visible"/>
                                      </p:to>
                                    </p:set>
                                    <p:animEffect transition="in" filter="fade">
                                      <p:cBhvr>
                                        <p:cTn id="52" dur="1000"/>
                                        <p:tgtEl>
                                          <p:spTgt spid="2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atercolor Company Profile XL by Slidesgo">
  <a:themeElements>
    <a:clrScheme name="Simple Light">
      <a:dk1>
        <a:srgbClr val="343953"/>
      </a:dk1>
      <a:lt1>
        <a:srgbClr val="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10529</TotalTime>
  <Words>2823</Words>
  <Application>Microsoft Office PowerPoint</Application>
  <PresentationFormat>On-screen Show (16:9)</PresentationFormat>
  <Paragraphs>397</Paragraphs>
  <Slides>61</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Alice</vt:lpstr>
      <vt:lpstr>Arial</vt:lpstr>
      <vt:lpstr>Bebas Neue</vt:lpstr>
      <vt:lpstr>Noto Sans Symbols</vt:lpstr>
      <vt:lpstr>Quattrocento Sans</vt:lpstr>
      <vt:lpstr>Times New Roman</vt:lpstr>
      <vt:lpstr>Wingdings</vt:lpstr>
      <vt:lpstr>Work Sans</vt:lpstr>
      <vt:lpstr>Watercolor Company Profile XL by Slidesgo</vt:lpstr>
      <vt:lpstr>HOSPITAL   MANAGEMENT SYSTEM</vt:lpstr>
      <vt:lpstr>Hadeer</vt:lpstr>
      <vt:lpstr>Introduction</vt:lpstr>
      <vt:lpstr>Introduction</vt:lpstr>
      <vt:lpstr>INTRODUCTION</vt:lpstr>
      <vt:lpstr>Aims &amp; Objectives</vt:lpstr>
      <vt:lpstr>Related work</vt:lpstr>
      <vt:lpstr>Related Work : Hypercare</vt:lpstr>
      <vt:lpstr>Existing System</vt:lpstr>
      <vt:lpstr>Overall Problems  with Existing system</vt:lpstr>
      <vt:lpstr>PowerPoint Presentation</vt:lpstr>
      <vt:lpstr>PowerPoint Presentation</vt:lpstr>
      <vt:lpstr>PowerPoint Presentation</vt:lpstr>
      <vt:lpstr>System Requirements Engineering &amp; planning  </vt:lpstr>
      <vt:lpstr>OUR Technology</vt:lpstr>
      <vt:lpstr>System design  1-Frontend : ASP.net web 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Frontend (Predict MRI)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design  2-Backend</vt:lpstr>
      <vt:lpstr>Backend  UML Use Case   </vt:lpstr>
      <vt:lpstr>Backend  Data Flow Diagram   </vt:lpstr>
      <vt:lpstr>Backend  Follow Data Flow Diagram   </vt:lpstr>
      <vt:lpstr>Backend  UML Activity Diagram   </vt:lpstr>
      <vt:lpstr>Backend  ERD  </vt:lpstr>
      <vt:lpstr>Backend  UML Sequence Diagram    </vt:lpstr>
      <vt:lpstr>Backend  UML Class Diagram   </vt:lpstr>
      <vt:lpstr>PowerPoint Presentation</vt:lpstr>
      <vt:lpstr>PowerPoint Presentation</vt:lpstr>
      <vt:lpstr>PowerPoint Presentation</vt:lpstr>
      <vt:lpstr>PowerPoint Presentation</vt:lpstr>
      <vt:lpstr>PowerPoint Presentation</vt:lpstr>
      <vt:lpstr>System design  3- Deep Learning</vt:lpstr>
      <vt:lpstr>Deep Learning (Brain tumor dataset)</vt:lpstr>
      <vt:lpstr>Deep Learning (Dataset Distribution)</vt:lpstr>
      <vt:lpstr>Data Augmentation and Accuracy Results</vt:lpstr>
      <vt:lpstr>Deep Learning(Brain tumor)</vt:lpstr>
      <vt:lpstr>Deep Learning(Brain tumor)</vt:lpstr>
      <vt:lpstr>PowerPoint Presentation</vt:lpstr>
      <vt:lpstr>Deep Learning ) Skin cancer ( </vt:lpstr>
      <vt:lpstr>Deep Learning)  Skin cancer ( </vt:lpstr>
      <vt:lpstr>Deep Learning) Skin cancer (</vt:lpstr>
      <vt:lpstr>Deep Learning(Skin Cancer)</vt:lpstr>
      <vt:lpstr>Deep Learning(Brain tumor)</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sh</dc:creator>
  <cp:lastModifiedBy>Mariam medhat naeem</cp:lastModifiedBy>
  <cp:revision>98</cp:revision>
  <dcterms:modified xsi:type="dcterms:W3CDTF">2025-06-12T10:28:21Z</dcterms:modified>
</cp:coreProperties>
</file>